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</p:sldMasterIdLst>
  <p:notesMasterIdLst>
    <p:notesMasterId r:id="rId59"/>
  </p:notesMasterIdLst>
  <p:sldIdLst>
    <p:sldId id="349" r:id="rId2"/>
    <p:sldId id="358" r:id="rId3"/>
    <p:sldId id="407" r:id="rId4"/>
    <p:sldId id="359" r:id="rId5"/>
    <p:sldId id="360" r:id="rId6"/>
    <p:sldId id="281" r:id="rId7"/>
    <p:sldId id="361" r:id="rId8"/>
    <p:sldId id="372" r:id="rId9"/>
    <p:sldId id="373" r:id="rId10"/>
    <p:sldId id="351" r:id="rId11"/>
    <p:sldId id="364" r:id="rId12"/>
    <p:sldId id="352" r:id="rId13"/>
    <p:sldId id="365" r:id="rId14"/>
    <p:sldId id="374" r:id="rId15"/>
    <p:sldId id="386" r:id="rId16"/>
    <p:sldId id="375" r:id="rId17"/>
    <p:sldId id="277" r:id="rId18"/>
    <p:sldId id="406" r:id="rId19"/>
    <p:sldId id="367" r:id="rId20"/>
    <p:sldId id="362" r:id="rId21"/>
    <p:sldId id="402" r:id="rId22"/>
    <p:sldId id="368" r:id="rId23"/>
    <p:sldId id="387" r:id="rId24"/>
    <p:sldId id="376" r:id="rId25"/>
    <p:sldId id="326" r:id="rId26"/>
    <p:sldId id="380" r:id="rId27"/>
    <p:sldId id="379" r:id="rId28"/>
    <p:sldId id="378" r:id="rId29"/>
    <p:sldId id="302" r:id="rId30"/>
    <p:sldId id="331" r:id="rId31"/>
    <p:sldId id="404" r:id="rId32"/>
    <p:sldId id="381" r:id="rId33"/>
    <p:sldId id="332" r:id="rId34"/>
    <p:sldId id="334" r:id="rId35"/>
    <p:sldId id="388" r:id="rId36"/>
    <p:sldId id="382" r:id="rId37"/>
    <p:sldId id="353" r:id="rId38"/>
    <p:sldId id="389" r:id="rId39"/>
    <p:sldId id="383" r:id="rId40"/>
    <p:sldId id="357" r:id="rId41"/>
    <p:sldId id="356" r:id="rId42"/>
    <p:sldId id="366" r:id="rId43"/>
    <p:sldId id="370" r:id="rId44"/>
    <p:sldId id="384" r:id="rId45"/>
    <p:sldId id="369" r:id="rId46"/>
    <p:sldId id="346" r:id="rId47"/>
    <p:sldId id="337" r:id="rId48"/>
    <p:sldId id="335" r:id="rId49"/>
    <p:sldId id="336" r:id="rId50"/>
    <p:sldId id="338" r:id="rId51"/>
    <p:sldId id="339" r:id="rId52"/>
    <p:sldId id="340" r:id="rId53"/>
    <p:sldId id="341" r:id="rId54"/>
    <p:sldId id="343" r:id="rId55"/>
    <p:sldId id="344" r:id="rId56"/>
    <p:sldId id="345" r:id="rId57"/>
    <p:sldId id="363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FFCC"/>
    <a:srgbClr val="FFCCCC"/>
    <a:srgbClr val="00FF00"/>
    <a:srgbClr val="FFCCFF"/>
    <a:srgbClr val="FF99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8" autoAdjust="0"/>
    <p:restoredTop sz="94698" autoAdjust="0"/>
  </p:normalViewPr>
  <p:slideViewPr>
    <p:cSldViewPr snapToGrid="0">
      <p:cViewPr varScale="1">
        <p:scale>
          <a:sx n="70" d="100"/>
          <a:sy n="70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/>
            </a:lvl1pPr>
          </a:lstStyle>
          <a:p>
            <a:pPr>
              <a:defRPr/>
            </a:pPr>
            <a:fld id="{6130DFF4-6CB2-473A-9A2F-9A557F2DB83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1155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514833-F7E9-4616-A7EF-7B9C9094A19E}" type="slidenum">
              <a:rPr lang="zh-TW" altLang="en-US" smtClean="0"/>
              <a:pPr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23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CFB8E7-6732-4DE5-8BCC-8436A9A284FE}" type="slidenum">
              <a:rPr lang="zh-TW" altLang="en-US" smtClean="0"/>
              <a:pPr>
                <a:spcBef>
                  <a:spcPct val="0"/>
                </a:spcBef>
              </a:pPr>
              <a:t>13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011220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D19338-F437-4DA1-9B33-7CD497DE2FE1}" type="slidenum">
              <a:rPr lang="zh-TW" altLang="en-US" smtClean="0"/>
              <a:pPr>
                <a:spcBef>
                  <a:spcPct val="0"/>
                </a:spcBef>
              </a:pPr>
              <a:t>17</a:t>
            </a:fld>
            <a:endParaRPr lang="en-US" altLang="zh-TW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94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844F2C-D5F6-4626-B686-F2D3540D99F2}" type="slidenum">
              <a:rPr lang="zh-TW" altLang="en-US" smtClean="0"/>
              <a:pPr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1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E58539-78C4-4A2C-93E7-0B072D97876F}" type="slidenum">
              <a:rPr lang="zh-TW" altLang="en-US" smtClean="0"/>
              <a:pPr>
                <a:spcBef>
                  <a:spcPct val="0"/>
                </a:spcBef>
              </a:pPr>
              <a:t>19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941183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D2F9CF-D92F-4AFC-9842-520144C16B05}" type="slidenum">
              <a:rPr lang="zh-TW" altLang="en-US" smtClean="0"/>
              <a:pPr>
                <a:spcBef>
                  <a:spcPct val="0"/>
                </a:spcBef>
              </a:pPr>
              <a:t>20</a:t>
            </a:fld>
            <a:endParaRPr lang="en-US" altLang="zh-TW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89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FEA381-8938-4EF4-9C3F-F53F385F93C8}" type="slidenum">
              <a:rPr lang="zh-TW" altLang="en-US" smtClean="0"/>
              <a:pPr>
                <a:spcBef>
                  <a:spcPct val="0"/>
                </a:spcBef>
              </a:pPr>
              <a:t>22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502581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82923E-8296-4530-B9B5-DA12072343D8}" type="slidenum">
              <a:rPr lang="zh-TW" altLang="en-US" smtClean="0"/>
              <a:pPr>
                <a:spcBef>
                  <a:spcPct val="0"/>
                </a:spcBef>
              </a:pPr>
              <a:t>25</a:t>
            </a:fld>
            <a:endParaRPr lang="en-US" altLang="zh-TW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86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26D9E1-2C72-491D-B248-8D9B9637B929}" type="slidenum">
              <a:rPr lang="zh-TW" altLang="en-US" smtClean="0"/>
              <a:pPr>
                <a:spcBef>
                  <a:spcPct val="0"/>
                </a:spcBef>
              </a:pPr>
              <a:t>29</a:t>
            </a:fld>
            <a:endParaRPr lang="en-US" altLang="zh-TW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71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DD06FA-4BFF-4E99-A4D4-2B227CFB71A5}" type="slidenum">
              <a:rPr lang="zh-TW" altLang="en-US" smtClean="0"/>
              <a:pPr>
                <a:spcBef>
                  <a:spcPct val="0"/>
                </a:spcBef>
              </a:pPr>
              <a:t>30</a:t>
            </a:fld>
            <a:endParaRPr lang="en-US" altLang="zh-TW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2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4E7CB3-F0A1-4DFC-B4BD-BC7CB702AA8D}" type="slidenum">
              <a:rPr lang="zh-TW" altLang="en-US" smtClean="0"/>
              <a:pPr>
                <a:spcBef>
                  <a:spcPct val="0"/>
                </a:spcBef>
              </a:pPr>
              <a:t>31</a:t>
            </a:fld>
            <a:endParaRPr lang="en-US" altLang="zh-TW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6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EB44D0-B760-4EBA-BF5E-F5A5A1724D61}" type="slidenum">
              <a:rPr lang="zh-TW" altLang="en-US" smtClean="0"/>
              <a:pPr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41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CAC1B7-57DC-4B7A-BFF0-23033E8F65B3}" type="slidenum">
              <a:rPr lang="zh-TW" altLang="en-US" smtClean="0"/>
              <a:pPr>
                <a:spcBef>
                  <a:spcPct val="0"/>
                </a:spcBef>
              </a:pPr>
              <a:t>33</a:t>
            </a:fld>
            <a:endParaRPr lang="en-US" altLang="zh-TW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18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2432E6-B974-415B-B9FD-3FEB4B80C2C7}" type="slidenum">
              <a:rPr lang="zh-TW" altLang="en-US" smtClean="0"/>
              <a:pPr>
                <a:spcBef>
                  <a:spcPct val="0"/>
                </a:spcBef>
              </a:pPr>
              <a:t>34</a:t>
            </a:fld>
            <a:endParaRPr lang="en-US" altLang="zh-TW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13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0F8BB8-8308-4AC4-9507-C10101A0DAF1}" type="slidenum">
              <a:rPr lang="zh-TW" altLang="en-US" smtClean="0"/>
              <a:pPr>
                <a:spcBef>
                  <a:spcPct val="0"/>
                </a:spcBef>
              </a:pPr>
              <a:t>37</a:t>
            </a:fld>
            <a:endParaRPr lang="en-US" altLang="zh-TW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25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A7F75F-AB61-4FFF-88BD-7B2F55C50727}" type="slidenum">
              <a:rPr lang="zh-TW" altLang="en-US" smtClean="0"/>
              <a:pPr>
                <a:spcBef>
                  <a:spcPct val="0"/>
                </a:spcBef>
              </a:pPr>
              <a:t>40</a:t>
            </a:fld>
            <a:endParaRPr lang="en-US" altLang="zh-TW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59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272104-61DA-435D-A67C-6080BE9353D6}" type="slidenum">
              <a:rPr lang="zh-TW" altLang="en-US" smtClean="0"/>
              <a:pPr>
                <a:spcBef>
                  <a:spcPct val="0"/>
                </a:spcBef>
              </a:pPr>
              <a:t>41</a:t>
            </a:fld>
            <a:endParaRPr lang="en-US" altLang="zh-TW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46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011A37-D6F5-4F9B-9A7A-550B1EFF0303}" type="slidenum">
              <a:rPr lang="zh-TW" altLang="en-US" smtClean="0"/>
              <a:pPr>
                <a:spcBef>
                  <a:spcPct val="0"/>
                </a:spcBef>
              </a:pPr>
              <a:t>42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52308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D85298-625D-414D-BC8B-F8982D0878A3}" type="slidenum">
              <a:rPr lang="zh-TW" altLang="en-US" smtClean="0"/>
              <a:pPr>
                <a:spcBef>
                  <a:spcPct val="0"/>
                </a:spcBef>
              </a:pPr>
              <a:t>43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407397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56A38A-29BA-4CC7-AD5D-A4D5BB0DB32F}" type="slidenum">
              <a:rPr lang="zh-TW" altLang="en-US" smtClean="0"/>
              <a:pPr>
                <a:spcBef>
                  <a:spcPct val="0"/>
                </a:spcBef>
              </a:pPr>
              <a:t>45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4839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723533-3656-44EB-86C2-9558A2B17788}" type="slidenum">
              <a:rPr lang="zh-TW" altLang="en-US" smtClean="0"/>
              <a:pPr>
                <a:spcBef>
                  <a:spcPct val="0"/>
                </a:spcBef>
              </a:pPr>
              <a:t>46</a:t>
            </a:fld>
            <a:endParaRPr lang="en-US" altLang="zh-TW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332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98BBBA-D98F-4EDE-A74C-4F810EA7F1AB}" type="slidenum">
              <a:rPr lang="zh-TW" altLang="en-US" smtClean="0"/>
              <a:pPr>
                <a:spcBef>
                  <a:spcPct val="0"/>
                </a:spcBef>
              </a:pPr>
              <a:t>47</a:t>
            </a:fld>
            <a:endParaRPr lang="en-US" altLang="zh-TW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90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A05025-7DFF-459D-9835-A2CDC238DE4D}" type="slidenum">
              <a:rPr lang="zh-TW" altLang="en-US" smtClean="0"/>
              <a:pPr>
                <a:spcBef>
                  <a:spcPct val="0"/>
                </a:spcBef>
              </a:pPr>
              <a:t>4</a:t>
            </a:fld>
            <a:endParaRPr lang="en-US" altLang="zh-TW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80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9B9A58-FAB1-4F9C-9CF8-44659EBCCA53}" type="slidenum">
              <a:rPr lang="zh-TW" altLang="en-US" smtClean="0"/>
              <a:pPr>
                <a:spcBef>
                  <a:spcPct val="0"/>
                </a:spcBef>
              </a:pPr>
              <a:t>48</a:t>
            </a:fld>
            <a:endParaRPr lang="en-US" altLang="zh-TW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8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1B26BD-5050-4284-BDD3-20B456A96378}" type="slidenum">
              <a:rPr lang="zh-TW" altLang="en-US" smtClean="0"/>
              <a:pPr>
                <a:spcBef>
                  <a:spcPct val="0"/>
                </a:spcBef>
              </a:pPr>
              <a:t>49</a:t>
            </a:fld>
            <a:endParaRPr lang="en-US" altLang="zh-TW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92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4709DA-56CE-4E35-99A8-C0D80FA15029}" type="slidenum">
              <a:rPr lang="zh-TW" altLang="en-US" smtClean="0"/>
              <a:pPr>
                <a:spcBef>
                  <a:spcPct val="0"/>
                </a:spcBef>
              </a:pPr>
              <a:t>50</a:t>
            </a:fld>
            <a:endParaRPr lang="en-US" altLang="zh-TW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9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8CBAD3-401C-4F61-A55A-BFB36D711025}" type="slidenum">
              <a:rPr lang="zh-TW" altLang="en-US" smtClean="0"/>
              <a:pPr>
                <a:spcBef>
                  <a:spcPct val="0"/>
                </a:spcBef>
              </a:pPr>
              <a:t>51</a:t>
            </a:fld>
            <a:endParaRPr lang="en-US" altLang="zh-TW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226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147B7F-7360-43B0-88D8-A009DE79153C}" type="slidenum">
              <a:rPr lang="zh-TW" altLang="en-US" smtClean="0"/>
              <a:pPr>
                <a:spcBef>
                  <a:spcPct val="0"/>
                </a:spcBef>
              </a:pPr>
              <a:t>52</a:t>
            </a:fld>
            <a:endParaRPr lang="en-US" altLang="zh-TW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91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D8CF1B-1793-48A2-B574-F0F074AA1883}" type="slidenum">
              <a:rPr lang="zh-TW" altLang="en-US" smtClean="0"/>
              <a:pPr>
                <a:spcBef>
                  <a:spcPct val="0"/>
                </a:spcBef>
              </a:pPr>
              <a:t>53</a:t>
            </a:fld>
            <a:endParaRPr lang="en-US" altLang="zh-TW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84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0E25D5-CE45-47D6-A9FC-074789348DC0}" type="slidenum">
              <a:rPr lang="zh-TW" altLang="en-US" smtClean="0"/>
              <a:pPr>
                <a:spcBef>
                  <a:spcPct val="0"/>
                </a:spcBef>
              </a:pPr>
              <a:t>54</a:t>
            </a:fld>
            <a:endParaRPr lang="en-US" altLang="zh-TW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135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53C18D-0EB7-4C44-BA08-B09F1BC58A6A}" type="slidenum">
              <a:rPr lang="zh-TW" altLang="en-US" smtClean="0"/>
              <a:pPr>
                <a:spcBef>
                  <a:spcPct val="0"/>
                </a:spcBef>
              </a:pPr>
              <a:t>55</a:t>
            </a:fld>
            <a:endParaRPr lang="en-US" altLang="zh-TW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210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DA73A2-2AA4-42A4-8F89-7996F69360B4}" type="slidenum">
              <a:rPr lang="zh-TW" altLang="en-US" smtClean="0"/>
              <a:pPr>
                <a:spcBef>
                  <a:spcPct val="0"/>
                </a:spcBef>
              </a:pPr>
              <a:t>56</a:t>
            </a:fld>
            <a:endParaRPr lang="en-US" altLang="zh-TW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803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CA5E8C-5638-4716-834F-2BBA828067A1}" type="slidenum">
              <a:rPr lang="zh-TW" altLang="en-US" smtClean="0"/>
              <a:pPr>
                <a:spcBef>
                  <a:spcPct val="0"/>
                </a:spcBef>
              </a:pPr>
              <a:t>57</a:t>
            </a:fld>
            <a:endParaRPr lang="en-US" altLang="zh-TW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6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04DFA6-5807-40C6-A19A-F69A9F31D2F6}" type="slidenum">
              <a:rPr lang="zh-TW" altLang="en-US" smtClean="0"/>
              <a:pPr>
                <a:spcBef>
                  <a:spcPct val="0"/>
                </a:spcBef>
              </a:pPr>
              <a:t>5</a:t>
            </a:fld>
            <a:endParaRPr lang="en-US" altLang="zh-TW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33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5BA559-1A0A-4811-81F2-3345C5B1718A}" type="slidenum">
              <a:rPr lang="zh-TW" altLang="en-US" smtClean="0"/>
              <a:pPr>
                <a:spcBef>
                  <a:spcPct val="0"/>
                </a:spcBef>
              </a:pPr>
              <a:t>6</a:t>
            </a:fld>
            <a:endParaRPr lang="en-US" altLang="zh-TW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7A9E49-DFAA-41EB-B9BE-224D4E642477}" type="slidenum">
              <a:rPr lang="zh-TW" altLang="en-US" smtClean="0"/>
              <a:pPr>
                <a:spcBef>
                  <a:spcPct val="0"/>
                </a:spcBef>
              </a:pPr>
              <a:t>7</a:t>
            </a:fld>
            <a:endParaRPr lang="en-US" altLang="zh-TW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6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AA7365-87F3-47FD-9E27-84E18A857FE7}" type="slidenum">
              <a:rPr lang="zh-TW" altLang="en-US" smtClean="0"/>
              <a:pPr>
                <a:spcBef>
                  <a:spcPct val="0"/>
                </a:spcBef>
              </a:pPr>
              <a:t>10</a:t>
            </a:fld>
            <a:endParaRPr lang="en-US" altLang="zh-TW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66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95CBE1-A95E-4233-AFAB-215B4D3F9C7C}" type="slidenum">
              <a:rPr lang="zh-TW" altLang="en-US" smtClean="0"/>
              <a:pPr>
                <a:spcBef>
                  <a:spcPct val="0"/>
                </a:spcBef>
              </a:pPr>
              <a:t>11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77187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88BBB0-99C1-44FF-B90A-E82A8F539A65}" type="slidenum">
              <a:rPr lang="zh-TW" altLang="en-US" smtClean="0"/>
              <a:pPr>
                <a:spcBef>
                  <a:spcPct val="0"/>
                </a:spcBef>
              </a:pPr>
              <a:t>12</a:t>
            </a:fld>
            <a:endParaRPr lang="en-US" altLang="zh-TW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89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67B65-B423-4CEE-AB12-BE2095B3031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151410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F6E43-4EAE-4C0F-91AD-6D7953BA8E9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911733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4000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693B8-4D5B-4283-A7B7-FB88060206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970576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1558D-4324-41E5-9D14-18BC8FAF903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66569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52739-B44B-429A-987E-9D0F7F35C98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07428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E58F3-F8C1-412D-A65E-6875F9B29BE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396768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43F87-351A-4860-97EB-63C477B722D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573872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DB975-659B-44FB-92F0-777D9E9FF1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53039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5DD88-C23E-4C8F-8DC6-6911BAD62B8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289884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2CC2396-3A12-4BC2-9D18-902D64B286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400084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FB3C5-27DA-465A-ADF1-939C51CFA96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513205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755B3F-75E6-4DC8-9B46-940ED88EFA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20117;&#24213;&#20043;&#34521;.sw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ZHX\Downloads\&#34081;&#20523;&#36896;&#32025;%20&#26222;&#36890;&#35441;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Tzu%20Chi\My%20Documents\Tzu-Chi\08-09\lesson%202\ToyotaBait.mpeg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ZHX\Documents\MyDocuments\&#20013;&#25991;\MEIZHOUCHINESE5\5-2-1&#25104;&#35821;&#25925;&#20107;-&#20117;&#24213;&#20043;&#34521;-Frog%20inside%20the%20well..mp4" TargetMode="External"/><Relationship Id="rId1" Type="http://schemas.microsoft.com/office/2007/relationships/media" Target="file:///C:\Users\ZHX\Documents\MyDocuments\&#20013;&#25991;\MEIZHOUCHINESE5\5-2-1&#25104;&#35821;&#25925;&#20107;-&#20117;&#24213;&#20043;&#34521;-Frog%20inside%20the%20well..mp4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ZHX\Documents\MyDocuments\&#20013;&#25991;\MEIZHOUCHINESE5\&#21508;&#31185;&#24405;&#38899;&#36164;&#26009;\lesson%202\5-2-1C.m4a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&#20117;&#24213;&#20043;&#34521;.sw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ZHX\Downloads\&#21160;&#30011;&#31995;&#21015;&#29255;_%20&#31532;18&#38598;&#12298;&#29579;&#32690;&#20043;&#21507;&#22696;&#12299;trimmed.mp4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open%20door.flv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hyperlink" Target="teeth.flv" TargetMode="Externa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ZHX\Documents\MyDocuments\&#20013;&#25991;\MEIZHOUCHINESE5\&#21508;&#31185;&#24405;&#38899;&#36164;&#26009;\lesson%202\5-2-1&#35527;.m4a" TargetMode="Externa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hyperlink" Target="&#35527;.g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854075" y="476250"/>
            <a:ext cx="6546850" cy="357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600" b="1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第二課   </a:t>
            </a:r>
            <a:r>
              <a:rPr lang="zh-CN" altLang="en-US" sz="6600" b="1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第二课</a:t>
            </a:r>
            <a:endParaRPr lang="zh-TW" altLang="en-US" sz="6600" b="1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endParaRPr lang="zh-TW" altLang="en-US" sz="8000" b="1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zh-TW" altLang="en-US" sz="8000" b="1" u="none">
                <a:solidFill>
                  <a:srgbClr val="7030A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井底之蛙</a:t>
            </a:r>
          </a:p>
        </p:txBody>
      </p:sp>
      <p:pic>
        <p:nvPicPr>
          <p:cNvPr id="15363" name="Picture 6" descr="MCj0391452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830638"/>
            <a:ext cx="42037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828ECA-7E2A-41F9-876D-7A1832BE9463}" type="slidenum">
              <a:rPr lang="zh-TW" altLang="en-US" sz="1400" smtClean="0"/>
              <a:pPr/>
              <a:t>1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50000">
              <a:schemeClr val="accent1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F517FE-F069-44DF-9EAE-BC03E8DCB1FC}" type="slidenum">
              <a:rPr lang="zh-TW" altLang="en-US" sz="1400" smtClean="0"/>
              <a:pPr/>
              <a:t>10</a:t>
            </a:fld>
            <a:endParaRPr lang="en-US" altLang="zh-TW" sz="1400" smtClean="0"/>
          </a:p>
        </p:txBody>
      </p:sp>
      <p:sp>
        <p:nvSpPr>
          <p:cNvPr id="18534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1217613" y="1479550"/>
            <a:ext cx="2547937" cy="2000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12500" smtClean="0">
                <a:ea typeface="DFKai-SB" panose="03000509000000000000" pitchFamily="65" charset="-120"/>
              </a:rPr>
              <a:t>整</a:t>
            </a:r>
            <a:endParaRPr lang="zh-TW" altLang="en-US" sz="12500" smtClean="0">
              <a:solidFill>
                <a:srgbClr val="FF0000"/>
              </a:solidFill>
              <a:ea typeface="DFKai-SB" panose="03000509000000000000" pitchFamily="65" charset="-120"/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1039813" y="3886200"/>
            <a:ext cx="3171825" cy="98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Calibri" panose="020F0502020204030204" pitchFamily="34" charset="0"/>
              <a:buNone/>
            </a:pPr>
            <a:r>
              <a:rPr lang="ja-JP" altLang="en-US" sz="6600" smtClean="0">
                <a:solidFill>
                  <a:srgbClr val="C00000"/>
                </a:solidFill>
              </a:rPr>
              <a:t>攵</a:t>
            </a:r>
            <a:r>
              <a:rPr lang="zh-TW" altLang="en-US" sz="6600" smtClean="0">
                <a:ea typeface="DFKai-SB" panose="03000509000000000000" pitchFamily="65" charset="-120"/>
              </a:rPr>
              <a:t>部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4719638" y="209550"/>
            <a:ext cx="4052887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88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整天</a:t>
            </a:r>
            <a:endParaRPr lang="zh-TW" altLang="en-US" sz="8800" u="none">
              <a:solidFill>
                <a:srgbClr val="0070C0"/>
              </a:solidFill>
              <a:latin typeface="華康標楷W5破音一" pitchFamily="66" charset="-120"/>
              <a:ea typeface="華康標楷W5破音一" pitchFamily="66" charset="-12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 rot="1759544">
            <a:off x="5872163" y="758825"/>
            <a:ext cx="21082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TW" sz="10000" u="none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228725" y="579438"/>
            <a:ext cx="4381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7200" u="none"/>
              <a:t> </a:t>
            </a:r>
            <a:endParaRPr lang="en-US" altLang="en-US" sz="7200" u="none"/>
          </a:p>
        </p:txBody>
      </p:sp>
      <p:sp>
        <p:nvSpPr>
          <p:cNvPr id="185356" name="Rectangle 12"/>
          <p:cNvSpPr>
            <a:spLocks noChangeArrowheads="1"/>
          </p:cNvSpPr>
          <p:nvPr/>
        </p:nvSpPr>
        <p:spPr bwMode="auto">
          <a:xfrm>
            <a:off x="1039813" y="555625"/>
            <a:ext cx="20574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4800" u="none"/>
              <a:t>zhěng</a:t>
            </a:r>
            <a:r>
              <a:rPr lang="en-US" altLang="zh-TW" sz="5400" u="none"/>
              <a:t> </a:t>
            </a:r>
          </a:p>
        </p:txBody>
      </p:sp>
      <p:pic>
        <p:nvPicPr>
          <p:cNvPr id="185359" name="Picture 15" descr="j02364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1860550"/>
            <a:ext cx="2417762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0" name="Picture 16" descr="j028326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22775"/>
            <a:ext cx="21494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1" name="Picture 17" descr="j028384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4418013"/>
            <a:ext cx="2319338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build="p"/>
      <p:bldP spid="185347" grpId="0" build="p"/>
      <p:bldP spid="185348" grpId="0"/>
      <p:bldP spid="1853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4292600"/>
            <a:ext cx="1511300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Right Arrow 1"/>
          <p:cNvSpPr>
            <a:spLocks noChangeArrowheads="1"/>
          </p:cNvSpPr>
          <p:nvPr/>
        </p:nvSpPr>
        <p:spPr bwMode="auto">
          <a:xfrm>
            <a:off x="6446838" y="4937125"/>
            <a:ext cx="977900" cy="485775"/>
          </a:xfrm>
          <a:prstGeom prst="rightArrow">
            <a:avLst>
              <a:gd name="adj1" fmla="val 50000"/>
              <a:gd name="adj2" fmla="val 4986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4313238"/>
            <a:ext cx="1370012" cy="192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8438"/>
            <a:ext cx="74390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A7557A-BC28-4506-A757-A66944DB5ECE}" type="slidenum">
              <a:rPr lang="zh-TW" altLang="en-US" sz="1400" smtClean="0"/>
              <a:pPr/>
              <a:t>11</a:t>
            </a:fld>
            <a:endParaRPr lang="en-US" altLang="zh-TW" sz="1400" smtClean="0"/>
          </a:p>
        </p:txBody>
      </p:sp>
      <p:sp>
        <p:nvSpPr>
          <p:cNvPr id="33799" name="文本框 1"/>
          <p:cNvSpPr txBox="1">
            <a:spLocks noChangeArrowheads="1"/>
          </p:cNvSpPr>
          <p:nvPr/>
        </p:nvSpPr>
        <p:spPr bwMode="auto">
          <a:xfrm>
            <a:off x="908050" y="2716213"/>
            <a:ext cx="63388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你怎么不看书，整天玩儿？</a:t>
            </a:r>
            <a:endParaRPr lang="en-US" altLang="zh-CN" sz="3200" u="none">
              <a:solidFill>
                <a:srgbClr val="0070C0"/>
              </a:solidFill>
            </a:endParaRPr>
          </a:p>
          <a:p>
            <a:r>
              <a:rPr lang="zh-CN" altLang="en-US" sz="3200" u="none">
                <a:solidFill>
                  <a:srgbClr val="0070C0"/>
                </a:solidFill>
              </a:rPr>
              <a:t>谁说的？我已经把整本书看完了。</a:t>
            </a:r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587375" y="2897188"/>
            <a:ext cx="320675" cy="307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右箭头 9"/>
          <p:cNvSpPr/>
          <p:nvPr/>
        </p:nvSpPr>
        <p:spPr>
          <a:xfrm>
            <a:off x="587375" y="3344863"/>
            <a:ext cx="320675" cy="307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FF33"/>
            </a:gs>
            <a:gs pos="100000">
              <a:srgbClr val="FFFF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5276850" y="298450"/>
            <a:ext cx="241935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002060"/>
                </a:solidFill>
                <a:latin typeface="華康標楷W5注音" pitchFamily="66" charset="-120"/>
                <a:ea typeface="華康標楷W5注音" pitchFamily="66" charset="-120"/>
              </a:rPr>
              <a:t>整理</a:t>
            </a:r>
            <a:endParaRPr lang="en-US" altLang="zh-TW" sz="8800" u="none">
              <a:solidFill>
                <a:srgbClr val="00206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767138"/>
            <a:ext cx="4295775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09563"/>
            <a:ext cx="4065587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0" name="AutoShape 8"/>
          <p:cNvSpPr>
            <a:spLocks noChangeArrowheads="1"/>
          </p:cNvSpPr>
          <p:nvPr/>
        </p:nvSpPr>
        <p:spPr bwMode="auto">
          <a:xfrm rot="10800000" flipH="1">
            <a:off x="2046288" y="3889375"/>
            <a:ext cx="1885950" cy="19304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D79BA0-31AA-492B-8B9C-8C9BA35FE9F5}" type="slidenum">
              <a:rPr lang="zh-TW" altLang="en-US" sz="1400" smtClean="0"/>
              <a:pPr/>
              <a:t>12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/>
      <p:bldP spid="1874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88938"/>
            <a:ext cx="8672512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2F2FB4-BB53-40BF-97FA-B43BB89C13D0}" type="slidenum">
              <a:rPr lang="zh-TW" altLang="en-US" sz="1400" smtClean="0"/>
              <a:pPr/>
              <a:t>13</a:t>
            </a:fld>
            <a:endParaRPr lang="en-US" altLang="zh-TW" sz="1400" smtClean="0"/>
          </a:p>
        </p:txBody>
      </p:sp>
      <p:sp>
        <p:nvSpPr>
          <p:cNvPr id="4" name="右箭头 3"/>
          <p:cNvSpPr/>
          <p:nvPr/>
        </p:nvSpPr>
        <p:spPr>
          <a:xfrm>
            <a:off x="876300" y="4003675"/>
            <a:ext cx="319088" cy="307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右箭头 4"/>
          <p:cNvSpPr/>
          <p:nvPr/>
        </p:nvSpPr>
        <p:spPr>
          <a:xfrm>
            <a:off x="876300" y="5111750"/>
            <a:ext cx="319088" cy="307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u="none" dirty="0"/>
          </a:p>
        </p:txBody>
      </p:sp>
      <p:sp>
        <p:nvSpPr>
          <p:cNvPr id="37894" name="文本框 1"/>
          <p:cNvSpPr txBox="1">
            <a:spLocks noChangeArrowheads="1"/>
          </p:cNvSpPr>
          <p:nvPr/>
        </p:nvSpPr>
        <p:spPr bwMode="auto">
          <a:xfrm>
            <a:off x="1433513" y="3865563"/>
            <a:ext cx="5519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你每天花多少分钟整理房间？</a:t>
            </a:r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37895" name="文本框 2"/>
          <p:cNvSpPr txBox="1">
            <a:spLocks noChangeArrowheads="1"/>
          </p:cNvSpPr>
          <p:nvPr/>
        </p:nvSpPr>
        <p:spPr bwMode="auto">
          <a:xfrm>
            <a:off x="1366838" y="4852988"/>
            <a:ext cx="5929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我每天只花十五分钟整理房间。</a:t>
            </a:r>
            <a:endParaRPr lang="en-US" altLang="en-US" sz="32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686DFF-6877-4137-AFD8-5FCBE527E4F7}" type="slidenum">
              <a:rPr lang="zh-TW" altLang="en-US"/>
              <a:pPr>
                <a:defRPr/>
              </a:pPr>
              <a:t>14</a:t>
            </a:fld>
            <a:endParaRPr lang="en-US" altLang="zh-TW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152525" y="935038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整容</a:t>
            </a:r>
            <a:endParaRPr lang="en-US" altLang="en-US" sz="3600" u="none">
              <a:solidFill>
                <a:srgbClr val="0070C0"/>
              </a:solidFill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68325" y="2717800"/>
            <a:ext cx="2416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整个   </a:t>
            </a:r>
            <a:r>
              <a:rPr lang="zh-CN" altLang="en-US" sz="3600" u="none">
                <a:solidFill>
                  <a:srgbClr val="C00000"/>
                </a:solidFill>
              </a:rPr>
              <a:t>整個</a:t>
            </a:r>
            <a:endParaRPr lang="en-US" altLang="en-US" sz="3600" u="none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308600" y="688975"/>
            <a:ext cx="292893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整齐</a:t>
            </a:r>
            <a:r>
              <a:rPr lang="zh-CN" altLang="en-US" sz="3600" u="none"/>
              <a:t>      </a:t>
            </a:r>
            <a:r>
              <a:rPr lang="zh-TW" altLang="en-US" sz="3600" u="none">
                <a:solidFill>
                  <a:srgbClr val="C00000"/>
                </a:solidFill>
                <a:latin typeface="inherit"/>
              </a:rPr>
              <a:t>整齊</a:t>
            </a:r>
            <a:r>
              <a:rPr lang="zh-TW" altLang="en-US" sz="3600" u="none">
                <a:solidFill>
                  <a:srgbClr val="C00000"/>
                </a:solidFill>
              </a:rPr>
              <a:t> </a:t>
            </a:r>
          </a:p>
          <a:p>
            <a:endParaRPr lang="en-US" altLang="en-US" sz="3200"/>
          </a:p>
        </p:txBody>
      </p:sp>
      <p:sp>
        <p:nvSpPr>
          <p:cNvPr id="39942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5865813" y="2951163"/>
            <a:ext cx="2543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整体    </a:t>
            </a:r>
            <a:r>
              <a:rPr lang="zh-CN" altLang="en-US" sz="3600" u="none">
                <a:solidFill>
                  <a:srgbClr val="C00000"/>
                </a:solidFill>
              </a:rPr>
              <a:t>整</a:t>
            </a:r>
            <a:r>
              <a:rPr lang="zh-TW" altLang="en-US" sz="3600" u="none">
                <a:solidFill>
                  <a:srgbClr val="C00000"/>
                </a:solidFill>
                <a:latin typeface="inherit"/>
              </a:rPr>
              <a:t>體</a:t>
            </a:r>
            <a:endParaRPr lang="en-US" altLang="en-US" sz="3600" u="none">
              <a:solidFill>
                <a:srgbClr val="C00000"/>
              </a:solidFill>
            </a:endParaRPr>
          </a:p>
        </p:txBody>
      </p:sp>
      <p:sp>
        <p:nvSpPr>
          <p:cNvPr id="39944" name="Rectangle 2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600"/>
              <a:t> </a:t>
            </a:r>
            <a:endParaRPr lang="zh-TW" altLang="en-US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798513" y="4379913"/>
            <a:ext cx="1236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完整 </a:t>
            </a:r>
            <a:endParaRPr lang="en-US" altLang="en-US" sz="3600" u="none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889375" y="3521075"/>
            <a:ext cx="1106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整夜</a:t>
            </a:r>
            <a:endParaRPr lang="en-US" altLang="en-US" sz="3600" u="none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454650" y="4816475"/>
            <a:ext cx="2636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整点   </a:t>
            </a:r>
            <a:r>
              <a:rPr lang="zh-CN" altLang="en-US" sz="3600" u="none">
                <a:solidFill>
                  <a:srgbClr val="C00000"/>
                </a:solidFill>
              </a:rPr>
              <a:t>整</a:t>
            </a:r>
            <a:r>
              <a:rPr lang="zh-TW" altLang="en-US" sz="3600" u="none">
                <a:solidFill>
                  <a:srgbClr val="C00000"/>
                </a:solidFill>
                <a:latin typeface="inherit"/>
              </a:rPr>
              <a:t>點</a:t>
            </a:r>
            <a:endParaRPr lang="en-US" altLang="en-US" sz="3600" u="none">
              <a:solidFill>
                <a:srgbClr val="C00000"/>
              </a:solidFill>
            </a:endParaRPr>
          </a:p>
        </p:txBody>
      </p:sp>
      <p:sp>
        <p:nvSpPr>
          <p:cNvPr id="39948" name="Rectangle 3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2876550" y="1600200"/>
            <a:ext cx="2416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整数</a:t>
            </a:r>
            <a:r>
              <a:rPr lang="zh-CN" altLang="en-US" sz="3600" u="none"/>
              <a:t>   </a:t>
            </a:r>
            <a:r>
              <a:rPr lang="zh-CN" altLang="en-US" sz="3600" u="none">
                <a:solidFill>
                  <a:srgbClr val="C00000"/>
                </a:solidFill>
                <a:latin typeface="inherit"/>
              </a:rPr>
              <a:t>整</a:t>
            </a:r>
            <a:r>
              <a:rPr lang="zh-TW" altLang="en-US" sz="3600" u="none">
                <a:solidFill>
                  <a:srgbClr val="C00000"/>
                </a:solidFill>
                <a:latin typeface="inherit"/>
              </a:rPr>
              <a:t>數</a:t>
            </a:r>
            <a:endParaRPr lang="en-US" altLang="en-US" sz="3600" u="none">
              <a:solidFill>
                <a:srgbClr val="C00000"/>
              </a:solidFill>
            </a:endParaRPr>
          </a:p>
          <a:p>
            <a:endParaRPr lang="en-US" altLang="en-US"/>
          </a:p>
        </p:txBody>
      </p:sp>
      <p:sp>
        <p:nvSpPr>
          <p:cNvPr id="39950" name="Rectangle 4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600"/>
              <a:t> </a:t>
            </a:r>
            <a:endParaRPr lang="zh-TW" altLang="en-US"/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2801938" y="5276850"/>
            <a:ext cx="1108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整天</a:t>
            </a:r>
            <a:endParaRPr lang="en-US" altLang="en-US" sz="36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0" grpId="0"/>
      <p:bldP spid="11" grpId="0"/>
      <p:bldP spid="1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2252E-A3AC-419B-8E73-B901D9D9D663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40963" name="文本框 2"/>
          <p:cNvSpPr txBox="1">
            <a:spLocks noChangeArrowheads="1"/>
          </p:cNvSpPr>
          <p:nvPr/>
        </p:nvSpPr>
        <p:spPr bwMode="auto">
          <a:xfrm>
            <a:off x="827088" y="673100"/>
            <a:ext cx="45418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u="none"/>
              <a:t>填空题      </a:t>
            </a:r>
            <a:r>
              <a:rPr lang="zh-TW" altLang="en-US" sz="4400" u="none">
                <a:solidFill>
                  <a:srgbClr val="C00000"/>
                </a:solidFill>
                <a:latin typeface="inherit"/>
              </a:rPr>
              <a:t>填空題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4400" u="none">
              <a:solidFill>
                <a:srgbClr val="C00000"/>
              </a:solidFill>
            </a:endParaRPr>
          </a:p>
          <a:p>
            <a:endParaRPr lang="en-US" altLang="en-US" sz="4400" u="none">
              <a:solidFill>
                <a:srgbClr val="C00000"/>
              </a:solidFill>
            </a:endParaRPr>
          </a:p>
        </p:txBody>
      </p:sp>
      <p:sp>
        <p:nvSpPr>
          <p:cNvPr id="40964" name="文本框 3"/>
          <p:cNvSpPr txBox="1">
            <a:spLocks noChangeArrowheads="1"/>
          </p:cNvSpPr>
          <p:nvPr/>
        </p:nvSpPr>
        <p:spPr bwMode="auto">
          <a:xfrm flipH="1">
            <a:off x="827088" y="5259388"/>
            <a:ext cx="7324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600" u="none">
                <a:solidFill>
                  <a:srgbClr val="0070C0"/>
                </a:solidFill>
              </a:rPr>
              <a:t>A.</a:t>
            </a:r>
            <a:r>
              <a:rPr lang="zh-CN" altLang="en-US" sz="3600" u="none">
                <a:solidFill>
                  <a:srgbClr val="0070C0"/>
                </a:solidFill>
              </a:rPr>
              <a:t>整齐</a:t>
            </a:r>
            <a:r>
              <a:rPr lang="zh-CN" altLang="en-US" sz="3600" u="none"/>
              <a:t> </a:t>
            </a:r>
            <a:r>
              <a:rPr lang="zh-TW" altLang="en-US" sz="3600" u="none">
                <a:solidFill>
                  <a:srgbClr val="C00000"/>
                </a:solidFill>
                <a:latin typeface="inherit"/>
              </a:rPr>
              <a:t>整齊   </a:t>
            </a:r>
            <a:r>
              <a:rPr lang="en-US" altLang="zh-TW" sz="3600" u="none">
                <a:solidFill>
                  <a:srgbClr val="0070C0"/>
                </a:solidFill>
                <a:latin typeface="inherit"/>
              </a:rPr>
              <a:t>B.</a:t>
            </a:r>
            <a:r>
              <a:rPr lang="zh-CN" altLang="en-US" sz="3600" u="none">
                <a:solidFill>
                  <a:srgbClr val="0070C0"/>
                </a:solidFill>
              </a:rPr>
              <a:t>整理      </a:t>
            </a:r>
            <a:r>
              <a:rPr lang="en-US" altLang="zh-CN" sz="3600" u="none">
                <a:solidFill>
                  <a:srgbClr val="0070C0"/>
                </a:solidFill>
              </a:rPr>
              <a:t>C.</a:t>
            </a:r>
            <a:r>
              <a:rPr lang="zh-CN" altLang="en-US" sz="3600" u="none">
                <a:solidFill>
                  <a:srgbClr val="0070C0"/>
                </a:solidFill>
              </a:rPr>
              <a:t>完整</a:t>
            </a:r>
            <a:endParaRPr lang="zh-TW" altLang="en-US" sz="3600" u="none">
              <a:solidFill>
                <a:srgbClr val="0070C0"/>
              </a:solidFill>
            </a:endParaRPr>
          </a:p>
          <a:p>
            <a:endParaRPr lang="en-US" altLang="en-US" sz="3600" u="none"/>
          </a:p>
        </p:txBody>
      </p:sp>
      <p:sp>
        <p:nvSpPr>
          <p:cNvPr id="40965" name="文本框 4"/>
          <p:cNvSpPr txBox="1">
            <a:spLocks noChangeArrowheads="1"/>
          </p:cNvSpPr>
          <p:nvPr/>
        </p:nvSpPr>
        <p:spPr bwMode="auto">
          <a:xfrm>
            <a:off x="827088" y="2224088"/>
            <a:ext cx="76231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我房间里的书放得很</a:t>
            </a:r>
            <a:r>
              <a:rPr lang="en-US" altLang="zh-CN" sz="3600" u="none">
                <a:solidFill>
                  <a:srgbClr val="0070C0"/>
                </a:solidFill>
              </a:rPr>
              <a:t>___________</a:t>
            </a:r>
            <a:r>
              <a:rPr lang="zh-CN" altLang="en-US" sz="3600" u="none">
                <a:solidFill>
                  <a:srgbClr val="0070C0"/>
                </a:solidFill>
              </a:rPr>
              <a:t>。</a:t>
            </a:r>
            <a:endParaRPr lang="en-US" altLang="zh-CN" sz="3600" u="none">
              <a:solidFill>
                <a:srgbClr val="0070C0"/>
              </a:solidFill>
            </a:endParaRPr>
          </a:p>
          <a:p>
            <a:endParaRPr lang="en-US" altLang="en-US" sz="3600" u="none">
              <a:solidFill>
                <a:srgbClr val="0070C0"/>
              </a:solidFill>
            </a:endParaRPr>
          </a:p>
          <a:p>
            <a:r>
              <a:rPr lang="zh-TW" altLang="en-US" sz="3600" u="none">
                <a:solidFill>
                  <a:srgbClr val="C00000"/>
                </a:solidFill>
                <a:latin typeface="inherit"/>
              </a:rPr>
              <a:t>我房間裡的書放得很</a:t>
            </a:r>
            <a:r>
              <a:rPr lang="en-US" altLang="zh-TW" sz="3600" u="none">
                <a:solidFill>
                  <a:srgbClr val="C00000"/>
                </a:solidFill>
                <a:latin typeface="inherit"/>
              </a:rPr>
              <a:t>___________</a:t>
            </a:r>
            <a:r>
              <a:rPr lang="zh-TW" altLang="en-US" sz="3600" u="none">
                <a:solidFill>
                  <a:srgbClr val="C00000"/>
                </a:solidFill>
                <a:latin typeface="inherit"/>
              </a:rPr>
              <a:t>。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3600" u="none">
              <a:solidFill>
                <a:srgbClr val="C00000"/>
              </a:solidFill>
            </a:endParaRPr>
          </a:p>
        </p:txBody>
      </p:sp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40967" name="Rectangle 2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182563"/>
            <a:ext cx="20638" cy="92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/>
              <a:t> </a:t>
            </a:r>
            <a:endParaRPr lang="en-US" altLang="en-US"/>
          </a:p>
        </p:txBody>
      </p:sp>
      <p:sp>
        <p:nvSpPr>
          <p:cNvPr id="40969" name="矩形 3"/>
          <p:cNvSpPr>
            <a:spLocks noChangeArrowheads="1"/>
          </p:cNvSpPr>
          <p:nvPr/>
        </p:nvSpPr>
        <p:spPr bwMode="auto">
          <a:xfrm>
            <a:off x="1781175" y="4695825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u="none">
                <a:solidFill>
                  <a:srgbClr val="70757A"/>
                </a:solidFill>
                <a:latin typeface="inherit"/>
              </a:rPr>
              <a:t>Q</a:t>
            </a:r>
            <a:r>
              <a:rPr lang="en-US" altLang="en-US" sz="2800" u="none">
                <a:solidFill>
                  <a:srgbClr val="70757A"/>
                </a:solidFill>
              </a:rPr>
              <a:t>í</a:t>
            </a:r>
            <a:endParaRPr lang="en-US" altLang="en-US" sz="28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486B0-5B00-46B7-AF39-27705A6B11DD}" type="slidenum">
              <a:rPr lang="zh-TW" altLang="en-US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41987" name="Picture 2" descr="整》字的笔顺（笔画顺序）动画汉字整怎么写，整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582613"/>
            <a:ext cx="50133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FF9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1420813"/>
            <a:ext cx="3294062" cy="329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12750" y="1127125"/>
            <a:ext cx="185102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3000" u="none">
                <a:solidFill>
                  <a:srgbClr val="C00000"/>
                </a:solidFill>
                <a:ea typeface="華康標楷體" pitchFamily="65" charset="-120"/>
              </a:rPr>
              <a:t>報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400" y="3098800"/>
            <a:ext cx="1312863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4400" u="none">
                <a:solidFill>
                  <a:srgbClr val="FF0000"/>
                </a:solidFill>
                <a:ea typeface="華康楷書體W5" pitchFamily="49" charset="-120"/>
              </a:rPr>
              <a:t>土</a:t>
            </a:r>
            <a:r>
              <a:rPr lang="zh-TW" altLang="en-US" sz="4400" u="none">
                <a:ea typeface="華康楷書體W5" pitchFamily="49" charset="-120"/>
              </a:rPr>
              <a:t>部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954588" y="312738"/>
            <a:ext cx="404177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600" u="none">
                <a:solidFill>
                  <a:srgbClr val="C00000"/>
                </a:solidFill>
                <a:ea typeface="華康標楷W5注音" pitchFamily="66" charset="-120"/>
              </a:rPr>
              <a:t>報紙  </a:t>
            </a:r>
            <a:r>
              <a:rPr lang="zh-CN" altLang="en-US" sz="6600" u="none">
                <a:solidFill>
                  <a:srgbClr val="0070C0"/>
                </a:solidFill>
                <a:ea typeface="華康標楷W5注音" pitchFamily="66" charset="-120"/>
              </a:rPr>
              <a:t>报纸</a:t>
            </a:r>
            <a:endParaRPr lang="en-US" altLang="zh-TW" sz="66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33400" y="4483100"/>
            <a:ext cx="48768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ja-JP" altLang="en-US" sz="4800" u="none"/>
              <a:t>扌</a:t>
            </a:r>
            <a:r>
              <a:rPr lang="zh-CN" altLang="en-US" sz="4800" u="none"/>
              <a:t>部</a:t>
            </a:r>
            <a:endParaRPr lang="zh-TW" altLang="en-US" sz="4800" u="none">
              <a:solidFill>
                <a:schemeClr val="accent2"/>
              </a:solidFill>
              <a:ea typeface="華康標楷W5注音" pitchFamily="66" charset="-120"/>
            </a:endParaRPr>
          </a:p>
        </p:txBody>
      </p:sp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817563" y="712788"/>
            <a:ext cx="1041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4000" u="none"/>
              <a:t>bào</a:t>
            </a:r>
            <a:endParaRPr lang="en-US" altLang="zh-TW" sz="4000"/>
          </a:p>
        </p:txBody>
      </p:sp>
      <p:pic>
        <p:nvPicPr>
          <p:cNvPr id="25632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4059238"/>
            <a:ext cx="284003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20D664-0857-467F-85A2-937E7FBE3B49}" type="slidenum">
              <a:rPr lang="zh-TW" altLang="en-US" sz="1400" smtClean="0"/>
              <a:pPr/>
              <a:t>17</a:t>
            </a:fld>
            <a:endParaRPr lang="en-US" altLang="zh-TW" sz="1400" smtClean="0"/>
          </a:p>
        </p:txBody>
      </p:sp>
      <p:sp>
        <p:nvSpPr>
          <p:cNvPr id="43018" name="TextBox 2"/>
          <p:cNvSpPr txBox="1">
            <a:spLocks noChangeArrowheads="1"/>
          </p:cNvSpPr>
          <p:nvPr/>
        </p:nvSpPr>
        <p:spPr bwMode="auto">
          <a:xfrm>
            <a:off x="2365375" y="2416175"/>
            <a:ext cx="159543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11000" u="none">
                <a:solidFill>
                  <a:srgbClr val="0070C0"/>
                </a:solidFill>
              </a:rPr>
              <a:t>报</a:t>
            </a:r>
            <a:endParaRPr lang="en-US" altLang="en-US" sz="110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604" grpId="0"/>
      <p:bldP spid="25605" grpId="0"/>
      <p:bldP spid="256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325438" y="4232275"/>
            <a:ext cx="808355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抱：抱著</a:t>
            </a:r>
            <a:r>
              <a:rPr lang="zh-CN" altLang="en-US" sz="88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  </a:t>
            </a:r>
            <a:r>
              <a:rPr lang="zh-CN" altLang="en-US" sz="88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抱着</a:t>
            </a:r>
            <a:endParaRPr lang="zh-TW" altLang="en-US" sz="8800" u="none">
              <a:latin typeface="DFKai-SB" panose="03000509000000000000" pitchFamily="65" charset="-12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1444625" y="509588"/>
            <a:ext cx="5108575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報</a:t>
            </a:r>
            <a:r>
              <a:rPr lang="en-US" altLang="zh-TW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:</a:t>
            </a:r>
            <a:r>
              <a:rPr lang="zh-TW" altLang="en-US" sz="96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報紙</a:t>
            </a:r>
            <a:endParaRPr lang="en-US" altLang="zh-TW" sz="96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eaLnBrk="1" hangingPunct="1"/>
            <a:r>
              <a:rPr lang="zh-CN" altLang="en-US" sz="96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报：报纸</a:t>
            </a:r>
            <a:endParaRPr lang="zh-TW" altLang="en-US" sz="96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4506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ADC2CA-FE7A-4B93-A0EE-B3C7B0B2E91A}" type="slidenum">
              <a:rPr lang="zh-TW" altLang="en-US" sz="1400" smtClean="0">
                <a:cs typeface="Arial" panose="020B0604020202020204" pitchFamily="34" charset="0"/>
              </a:rPr>
              <a:pPr/>
              <a:t>18</a:t>
            </a:fld>
            <a:endParaRPr lang="en-US" altLang="zh-TW" sz="140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/>
      <p:bldP spid="2549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703263"/>
            <a:ext cx="85534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065353-7AAB-4029-9AD3-BC5FE23A7DA5}" type="slidenum">
              <a:rPr lang="zh-TW" altLang="en-US" sz="1400" smtClean="0"/>
              <a:pPr/>
              <a:t>19</a:t>
            </a:fld>
            <a:endParaRPr lang="en-US" altLang="zh-TW" sz="1400" smtClean="0"/>
          </a:p>
        </p:txBody>
      </p:sp>
      <p:sp>
        <p:nvSpPr>
          <p:cNvPr id="2" name="右箭头 1"/>
          <p:cNvSpPr/>
          <p:nvPr/>
        </p:nvSpPr>
        <p:spPr>
          <a:xfrm>
            <a:off x="1463675" y="4110038"/>
            <a:ext cx="442913" cy="33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9" name="文本框 2"/>
          <p:cNvSpPr txBox="1">
            <a:spLocks noChangeArrowheads="1"/>
          </p:cNvSpPr>
          <p:nvPr/>
        </p:nvSpPr>
        <p:spPr bwMode="auto">
          <a:xfrm>
            <a:off x="2120900" y="3917950"/>
            <a:ext cx="62880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u="none">
                <a:solidFill>
                  <a:srgbClr val="0070C0"/>
                </a:solidFill>
              </a:rPr>
              <a:t>你每天看报纸吗？</a:t>
            </a:r>
            <a:endParaRPr lang="en-US" altLang="zh-CN" sz="2800" u="none">
              <a:solidFill>
                <a:srgbClr val="0070C0"/>
              </a:solidFill>
            </a:endParaRPr>
          </a:p>
          <a:p>
            <a:endParaRPr lang="en-US" altLang="en-US" sz="2800" u="none">
              <a:solidFill>
                <a:srgbClr val="0070C0"/>
              </a:solidFill>
            </a:endParaRPr>
          </a:p>
          <a:p>
            <a:r>
              <a:rPr lang="zh-CN" altLang="en-US" sz="2800" u="none">
                <a:solidFill>
                  <a:srgbClr val="0070C0"/>
                </a:solidFill>
              </a:rPr>
              <a:t>看，我每天都看卡通图画和地方新闻。</a:t>
            </a:r>
            <a:endParaRPr lang="en-US" altLang="en-US" sz="2800" u="none">
              <a:solidFill>
                <a:srgbClr val="0070C0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1463675" y="4859338"/>
            <a:ext cx="442913" cy="33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0" y="6513513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>
                <a:cs typeface="Arial" panose="020B0604020202020204" pitchFamily="34" charset="0"/>
              </a:rPr>
              <a:t>動畫</a:t>
            </a:r>
            <a:endParaRPr lang="en-US" altLang="en-US"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41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14897E-A019-45AD-8EE7-CBFC6651CEF7}" type="slidenum">
              <a:rPr lang="en-US" altLang="en-US" sz="1400" smtClean="0">
                <a:cs typeface="Arial" panose="020B0604020202020204" pitchFamily="34" charset="0"/>
              </a:rPr>
              <a:pPr/>
              <a:t>2</a:t>
            </a:fld>
            <a:endParaRPr lang="en-US" altLang="en-US" sz="140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404813" y="236538"/>
            <a:ext cx="3614737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報告</a:t>
            </a:r>
            <a:endParaRPr lang="en-US" altLang="zh-TW" sz="8800" u="none">
              <a:solidFill>
                <a:srgbClr val="C00000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eaLnBrk="1" hangingPunct="1"/>
            <a:r>
              <a:rPr lang="zh-CN" altLang="en-US" sz="88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    报告</a:t>
            </a:r>
            <a:endParaRPr lang="en-US" altLang="zh-TW" sz="8800" u="none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215048" name="Picture 8" descr="http://www.esri.com/software/busmap/graphics/reports-l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5088"/>
            <a:ext cx="4910138" cy="29829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0" name="Picture 10" descr="http://retro.enes.org/images/fr_tit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0"/>
            <a:ext cx="26035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2" name="Picture 12" descr="http://www.davis.k12.ut.us/district/curric/read/images/5CDD4C6B47A94BD393345E23DD6E5A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336925"/>
            <a:ext cx="4313238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7FF817-6C6E-414B-B1B0-9DFF5A3AA4B3}" type="slidenum">
              <a:rPr lang="zh-TW" altLang="en-US" sz="1400" smtClean="0"/>
              <a:pPr/>
              <a:t>20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5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2730F-BE07-48DB-AF88-8628C2FC8CFF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51203" name="Picture 2" descr="报纸是哪类垃圾？报纸属于可回收垃圾-趣历史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170113"/>
            <a:ext cx="2860675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文本框 2"/>
          <p:cNvSpPr txBox="1">
            <a:spLocks noChangeArrowheads="1"/>
          </p:cNvSpPr>
          <p:nvPr/>
        </p:nvSpPr>
        <p:spPr bwMode="auto">
          <a:xfrm>
            <a:off x="644525" y="4910138"/>
            <a:ext cx="2379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报纸</a:t>
            </a:r>
            <a:r>
              <a:rPr lang="zh-CN" altLang="en-US" sz="4000" u="none"/>
              <a:t> </a:t>
            </a:r>
            <a:r>
              <a:rPr lang="zh-TW" altLang="en-US" sz="4000" u="none">
                <a:solidFill>
                  <a:srgbClr val="C00000"/>
                </a:solidFill>
                <a:ea typeface="華康標楷W5注音" pitchFamily="66" charset="-120"/>
              </a:rPr>
              <a:t>報紙</a:t>
            </a:r>
            <a:endParaRPr lang="en-US" altLang="en-US" sz="4000" u="none"/>
          </a:p>
        </p:txBody>
      </p:sp>
      <p:pic>
        <p:nvPicPr>
          <p:cNvPr id="141316" name="Picture 4" descr="全球十大时尚杂志排名榜《Vogue》杂志最受欢迎_巴拉排行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6550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6" descr="美国的儿童杂志为何讨人喜欢| 少年商学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598488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80988" y="847725"/>
            <a:ext cx="269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杂志   </a:t>
            </a:r>
            <a:r>
              <a:rPr lang="zh-TW" altLang="en-US" sz="4000" u="none">
                <a:solidFill>
                  <a:srgbClr val="C00000"/>
                </a:solidFill>
                <a:latin typeface="inherit"/>
              </a:rPr>
              <a:t>雜誌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4000" u="none">
              <a:solidFill>
                <a:srgbClr val="C00000"/>
              </a:solidFill>
            </a:endParaRPr>
          </a:p>
          <a:p>
            <a:r>
              <a:rPr lang="zh-CN" altLang="en-US" sz="4000" u="none">
                <a:solidFill>
                  <a:srgbClr val="0070C0"/>
                </a:solidFill>
              </a:rPr>
              <a:t> 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51208" name="Rectangle 7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280150" y="5461000"/>
            <a:ext cx="2289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海报</a:t>
            </a:r>
            <a:r>
              <a:rPr lang="zh-CN" altLang="en-US" sz="3600" u="none"/>
              <a:t>  </a:t>
            </a:r>
            <a:r>
              <a:rPr lang="zh-CN" altLang="en-US" sz="3600" u="none">
                <a:solidFill>
                  <a:srgbClr val="C00000"/>
                </a:solidFill>
              </a:rPr>
              <a:t>海報</a:t>
            </a:r>
            <a:endParaRPr lang="en-US" altLang="en-US" sz="3600" u="none">
              <a:solidFill>
                <a:srgbClr val="C00000"/>
              </a:solidFill>
            </a:endParaRPr>
          </a:p>
        </p:txBody>
      </p:sp>
      <p:sp>
        <p:nvSpPr>
          <p:cNvPr id="51210" name="AutoShape 9" descr="开学季返校宣传英文海报设计素材模板_搜图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2289175"/>
            <a:ext cx="20669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25438"/>
            <a:ext cx="8374063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7468B5-A9FF-4C43-8061-C35A4BA06706}" type="slidenum">
              <a:rPr lang="zh-TW" altLang="en-US" sz="1400" smtClean="0"/>
              <a:pPr/>
              <a:t>22</a:t>
            </a:fld>
            <a:endParaRPr lang="en-US" altLang="zh-TW" sz="1400" smtClean="0"/>
          </a:p>
        </p:txBody>
      </p:sp>
      <p:sp>
        <p:nvSpPr>
          <p:cNvPr id="52228" name="文本框 1"/>
          <p:cNvSpPr txBox="1">
            <a:spLocks noChangeArrowheads="1"/>
          </p:cNvSpPr>
          <p:nvPr/>
        </p:nvSpPr>
        <p:spPr bwMode="auto">
          <a:xfrm>
            <a:off x="3340100" y="2794000"/>
            <a:ext cx="5621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u="none">
                <a:solidFill>
                  <a:srgbClr val="0070C0"/>
                </a:solidFill>
              </a:rPr>
              <a:t>你的读书报告写好了吗？</a:t>
            </a:r>
            <a:endParaRPr lang="en-US" altLang="zh-CN" sz="2800" u="none">
              <a:solidFill>
                <a:srgbClr val="0070C0"/>
              </a:solidFill>
            </a:endParaRPr>
          </a:p>
          <a:p>
            <a:r>
              <a:rPr lang="zh-CN" altLang="en-US" sz="2800" u="none">
                <a:solidFill>
                  <a:srgbClr val="0070C0"/>
                </a:solidFill>
              </a:rPr>
              <a:t>报告写好了，再整理一下就行了</a:t>
            </a:r>
            <a:r>
              <a:rPr lang="zh-CN" altLang="en-US" sz="3200" u="none">
                <a:solidFill>
                  <a:srgbClr val="0070C0"/>
                </a:solidFill>
              </a:rPr>
              <a:t>。</a:t>
            </a:r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7500" y="5394325"/>
            <a:ext cx="566102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u="none" spc="250" dirty="0">
                <a:solidFill>
                  <a:srgbClr val="0070C0"/>
                </a:solidFill>
              </a:rPr>
              <a:t>小华拉肚子了，要报告老师吗？</a:t>
            </a:r>
            <a:endParaRPr lang="en-US" altLang="zh-CN" sz="2800" u="none" spc="25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zh-CN" altLang="en-US" sz="2800" u="none" spc="250" dirty="0">
                <a:solidFill>
                  <a:srgbClr val="0070C0"/>
                </a:solidFill>
              </a:rPr>
              <a:t>当然要报告老师！我们快去吧！</a:t>
            </a:r>
            <a:endParaRPr lang="en-US" sz="2800" u="none" spc="250" dirty="0">
              <a:solidFill>
                <a:srgbClr val="0070C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2849563" y="2954338"/>
            <a:ext cx="490537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右箭头 6"/>
          <p:cNvSpPr/>
          <p:nvPr/>
        </p:nvSpPr>
        <p:spPr>
          <a:xfrm>
            <a:off x="1096963" y="5534025"/>
            <a:ext cx="442912" cy="33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右箭头 7"/>
          <p:cNvSpPr/>
          <p:nvPr/>
        </p:nvSpPr>
        <p:spPr>
          <a:xfrm>
            <a:off x="1133475" y="5921375"/>
            <a:ext cx="442913" cy="338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右箭头 8"/>
          <p:cNvSpPr/>
          <p:nvPr/>
        </p:nvSpPr>
        <p:spPr>
          <a:xfrm>
            <a:off x="2897188" y="3313113"/>
            <a:ext cx="442912" cy="336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34" name="文本框 4"/>
          <p:cNvSpPr txBox="1">
            <a:spLocks noChangeArrowheads="1"/>
          </p:cNvSpPr>
          <p:nvPr/>
        </p:nvSpPr>
        <p:spPr bwMode="auto">
          <a:xfrm>
            <a:off x="1539875" y="6350000"/>
            <a:ext cx="387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/>
              <a:t>请你用报告造个句子</a:t>
            </a:r>
            <a:endParaRPr lang="en-US" altLang="en-US" sz="3200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E73E2-EB49-4C6B-99FC-F5214589A922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  <p:sp>
        <p:nvSpPr>
          <p:cNvPr id="54275" name="文本框 2"/>
          <p:cNvSpPr txBox="1">
            <a:spLocks noChangeArrowheads="1"/>
          </p:cNvSpPr>
          <p:nvPr/>
        </p:nvSpPr>
        <p:spPr bwMode="auto">
          <a:xfrm>
            <a:off x="1096963" y="301625"/>
            <a:ext cx="66690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请问下面哪张图和报告没关系：</a:t>
            </a:r>
            <a:endParaRPr lang="en-US" altLang="zh-CN" sz="3600" u="none">
              <a:solidFill>
                <a:srgbClr val="0070C0"/>
              </a:solidFill>
            </a:endParaRPr>
          </a:p>
          <a:p>
            <a:r>
              <a:rPr lang="zh-TW" altLang="en-US" sz="3600" u="none">
                <a:solidFill>
                  <a:srgbClr val="C00000"/>
                </a:solidFill>
                <a:latin typeface="inherit"/>
              </a:rPr>
              <a:t>請問下面哪張圖和報告沒關係：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3600" u="none">
              <a:solidFill>
                <a:srgbClr val="C00000"/>
              </a:solidFill>
            </a:endParaRPr>
          </a:p>
          <a:p>
            <a:endParaRPr lang="en-US" altLang="en-US" sz="3600" u="none"/>
          </a:p>
        </p:txBody>
      </p:sp>
      <p:sp>
        <p:nvSpPr>
          <p:cNvPr id="54276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pic>
        <p:nvPicPr>
          <p:cNvPr id="54277" name="Picture 3" descr="写报告的商人库存照片. 图片包括有安纳托利亚, 商业, 阿克拉, 贷款, 应计额, 计算器, 图表- 1081021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439" b="12982"/>
          <a:stretch>
            <a:fillRect/>
          </a:stretch>
        </p:blipFill>
        <p:spPr bwMode="auto">
          <a:xfrm>
            <a:off x="6053138" y="3800475"/>
            <a:ext cx="27432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1" descr="悟空问答- 孩子喜欢把同学的违纪行为报告老师，应该鼓励还是制止？(散淡人生15的回答，0赞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1982788"/>
            <a:ext cx="24669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AutoShape 15" descr="我们被叫做90后- 每日头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4280" name="AutoShape 17" descr="家长注意了！“课堂”才是学生学习习惯培养的主渠道- 智择优择校平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4281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800475"/>
            <a:ext cx="31829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文本框 7"/>
          <p:cNvSpPr txBox="1">
            <a:spLocks noChangeArrowheads="1"/>
          </p:cNvSpPr>
          <p:nvPr/>
        </p:nvSpPr>
        <p:spPr bwMode="auto">
          <a:xfrm>
            <a:off x="1300163" y="2659063"/>
            <a:ext cx="593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u="none"/>
              <a:t>A</a:t>
            </a:r>
          </a:p>
        </p:txBody>
      </p:sp>
      <p:sp>
        <p:nvSpPr>
          <p:cNvPr id="54283" name="文本框 8"/>
          <p:cNvSpPr txBox="1">
            <a:spLocks noChangeArrowheads="1"/>
          </p:cNvSpPr>
          <p:nvPr/>
        </p:nvSpPr>
        <p:spPr bwMode="auto">
          <a:xfrm>
            <a:off x="4432300" y="4984750"/>
            <a:ext cx="595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u="none"/>
              <a:t>B</a:t>
            </a:r>
          </a:p>
        </p:txBody>
      </p:sp>
      <p:sp>
        <p:nvSpPr>
          <p:cNvPr id="54284" name="文本框 9"/>
          <p:cNvSpPr txBox="1">
            <a:spLocks noChangeArrowheads="1"/>
          </p:cNvSpPr>
          <p:nvPr/>
        </p:nvSpPr>
        <p:spPr bwMode="auto">
          <a:xfrm>
            <a:off x="7112000" y="2659063"/>
            <a:ext cx="628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u="none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1EFFA-8D46-4312-9EB1-24A1707F34AE}" type="slidenum">
              <a:rPr lang="zh-TW" altLang="en-US"/>
              <a:pPr>
                <a:defRPr/>
              </a:pPr>
              <a:t>24</a:t>
            </a:fld>
            <a:endParaRPr lang="en-US" altLang="zh-TW"/>
          </a:p>
        </p:txBody>
      </p:sp>
      <p:pic>
        <p:nvPicPr>
          <p:cNvPr id="55299" name="Picture 2" descr="报》字的笔顺（笔画顺序）动画汉字报怎么写，报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630238"/>
            <a:ext cx="4008438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報》字的笔顺（笔画顺序）动画汉字報怎么写，報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2257425"/>
            <a:ext cx="389413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FF"/>
            </a:gs>
            <a:gs pos="50000">
              <a:srgbClr val="FFCCFF"/>
            </a:gs>
            <a:gs pos="100000">
              <a:srgbClr val="FF99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769938" y="3898900"/>
            <a:ext cx="192405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TW" altLang="en-US" sz="7200" u="none">
              <a:ea typeface="華康楷書體W5" pitchFamily="49" charset="-120"/>
            </a:endParaRPr>
          </a:p>
          <a:p>
            <a:pPr eaLnBrk="1" hangingPunct="1"/>
            <a:r>
              <a:rPr lang="zh-TW" altLang="en-US" sz="5400" u="none">
                <a:solidFill>
                  <a:srgbClr val="FF0000"/>
                </a:solidFill>
                <a:ea typeface="華康楷書體W5" pitchFamily="49" charset="-120"/>
              </a:rPr>
              <a:t>糸</a:t>
            </a:r>
            <a:r>
              <a:rPr lang="zh-TW" altLang="en-US" sz="5400" u="none">
                <a:ea typeface="華康楷書體W5" pitchFamily="49" charset="-120"/>
              </a:rPr>
              <a:t>部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4206875" y="142875"/>
            <a:ext cx="404177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600" u="none">
                <a:solidFill>
                  <a:srgbClr val="C00000"/>
                </a:solidFill>
                <a:ea typeface="華康標楷W5注音" pitchFamily="66" charset="-120"/>
              </a:rPr>
              <a:t>白紙  </a:t>
            </a:r>
            <a:r>
              <a:rPr lang="zh-CN" altLang="en-US" sz="6600" u="none">
                <a:solidFill>
                  <a:srgbClr val="0070C0"/>
                </a:solidFill>
                <a:ea typeface="華康標楷W5注音" pitchFamily="66" charset="-120"/>
              </a:rPr>
              <a:t>白纸</a:t>
            </a:r>
            <a:endParaRPr lang="en-US" altLang="zh-TW" sz="6600" u="none">
              <a:solidFill>
                <a:srgbClr val="0070C0"/>
              </a:solidFill>
              <a:ea typeface="華康標楷W5破音一" pitchFamily="66" charset="-120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622300" y="2654300"/>
            <a:ext cx="163353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ea typeface="華康寬注音(標楷W5)" pitchFamily="66" charset="-120"/>
              </a:rPr>
              <a:t>指  </a:t>
            </a:r>
            <a:endParaRPr lang="en-US" altLang="zh-TW" sz="8000" u="none">
              <a:ea typeface="華康寬注音(標楷W5)" pitchFamily="66" charset="-120"/>
            </a:endParaRPr>
          </a:p>
        </p:txBody>
      </p:sp>
      <p:sp>
        <p:nvSpPr>
          <p:cNvPr id="89104" name="Rectangle 16"/>
          <p:cNvSpPr>
            <a:spLocks noChangeArrowheads="1"/>
          </p:cNvSpPr>
          <p:nvPr/>
        </p:nvSpPr>
        <p:spPr bwMode="auto">
          <a:xfrm>
            <a:off x="323850" y="715963"/>
            <a:ext cx="369093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2000" u="none">
                <a:solidFill>
                  <a:srgbClr val="C00000"/>
                </a:solidFill>
                <a:ea typeface="華康標楷體" pitchFamily="65" charset="-120"/>
              </a:rPr>
              <a:t>紙</a:t>
            </a:r>
            <a:r>
              <a:rPr lang="zh-TW" altLang="en-US" sz="12000" u="none">
                <a:solidFill>
                  <a:schemeClr val="accent2"/>
                </a:solidFill>
                <a:ea typeface="華康標楷體" pitchFamily="65" charset="-120"/>
              </a:rPr>
              <a:t> </a:t>
            </a:r>
            <a:r>
              <a:rPr lang="zh-CN" altLang="en-US" sz="12000" u="none">
                <a:solidFill>
                  <a:srgbClr val="0070C0"/>
                </a:solidFill>
                <a:ea typeface="華康標楷體" pitchFamily="65" charset="-120"/>
              </a:rPr>
              <a:t>纸</a:t>
            </a:r>
            <a:endParaRPr lang="zh-TW" altLang="en-US" sz="12000" u="none">
              <a:solidFill>
                <a:srgbClr val="0070C0"/>
              </a:solidFill>
              <a:ea typeface="華康標楷體" pitchFamily="65" charset="-120"/>
            </a:endParaRPr>
          </a:p>
        </p:txBody>
      </p:sp>
      <p:sp>
        <p:nvSpPr>
          <p:cNvPr id="89108" name="Rectangle 20"/>
          <p:cNvSpPr>
            <a:spLocks noChangeArrowheads="1"/>
          </p:cNvSpPr>
          <p:nvPr/>
        </p:nvSpPr>
        <p:spPr bwMode="auto">
          <a:xfrm>
            <a:off x="622300" y="85725"/>
            <a:ext cx="12668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zhǐ</a:t>
            </a:r>
            <a:endParaRPr lang="en-US" altLang="zh-TW" sz="6600"/>
          </a:p>
        </p:txBody>
      </p:sp>
      <p:pic>
        <p:nvPicPr>
          <p:cNvPr id="8910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3705225"/>
            <a:ext cx="2568575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112" name="Picture 24" descr="http://images.asia.ru/img/alibaba/photo/51446297/Photo_Copy_Pap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2127250"/>
            <a:ext cx="27193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4" name="Picture 26" descr="http://www.dolphinblue.com/UserFiles/Image/ProdPics/WAU32518-ECO100r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4208463"/>
            <a:ext cx="1976437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DE95E1-6D14-4539-9C9C-465499ABC222}" type="slidenum">
              <a:rPr lang="zh-TW" altLang="en-US" sz="1400" smtClean="0"/>
              <a:pPr/>
              <a:t>25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9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9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2" grpId="0"/>
      <p:bldP spid="89094" grpId="0"/>
      <p:bldP spid="89104" grpId="0"/>
      <p:bldP spid="8910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54F9D-CB26-49DD-95D2-1EB6A967B128}" type="slidenum">
              <a:rPr lang="zh-TW" altLang="en-US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58371" name="文本框 2"/>
          <p:cNvSpPr txBox="1">
            <a:spLocks noChangeArrowheads="1"/>
          </p:cNvSpPr>
          <p:nvPr/>
        </p:nvSpPr>
        <p:spPr bwMode="auto">
          <a:xfrm>
            <a:off x="5578475" y="5434013"/>
            <a:ext cx="2338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u="none">
                <a:solidFill>
                  <a:srgbClr val="0070C0"/>
                </a:solidFill>
              </a:rPr>
              <a:t>中国四大发明：</a:t>
            </a:r>
            <a:endParaRPr lang="en-US" altLang="zh-CN" sz="2400" u="none">
              <a:solidFill>
                <a:srgbClr val="0070C0"/>
              </a:solidFill>
            </a:endParaRPr>
          </a:p>
          <a:p>
            <a:r>
              <a:rPr lang="zh-CN" altLang="en-US" sz="2400" u="none">
                <a:solidFill>
                  <a:srgbClr val="0070C0"/>
                </a:solidFill>
              </a:rPr>
              <a:t>     造纸术</a:t>
            </a:r>
            <a:endParaRPr lang="en-US" altLang="en-US" sz="2400" u="none">
              <a:solidFill>
                <a:srgbClr val="0070C0"/>
              </a:solidFill>
            </a:endParaRPr>
          </a:p>
        </p:txBody>
      </p:sp>
      <p:sp>
        <p:nvSpPr>
          <p:cNvPr id="58372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58373" name="矩形 4"/>
          <p:cNvSpPr>
            <a:spLocks noChangeArrowheads="1"/>
          </p:cNvSpPr>
          <p:nvPr/>
        </p:nvSpPr>
        <p:spPr bwMode="auto">
          <a:xfrm>
            <a:off x="1525588" y="5434013"/>
            <a:ext cx="35702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2400" u="none">
                <a:solidFill>
                  <a:srgbClr val="C00000"/>
                </a:solidFill>
                <a:latin typeface="inherit"/>
              </a:rPr>
              <a:t>中國四大發明：</a:t>
            </a:r>
            <a:r>
              <a:rPr lang="en-US" altLang="zh-TW" sz="2400" u="none">
                <a:solidFill>
                  <a:srgbClr val="C00000"/>
                </a:solidFill>
                <a:latin typeface="inherit"/>
              </a:rPr>
              <a:t>        </a:t>
            </a:r>
          </a:p>
          <a:p>
            <a:r>
              <a:rPr lang="en-US" altLang="zh-TW" sz="2400" u="none">
                <a:solidFill>
                  <a:srgbClr val="C00000"/>
                </a:solidFill>
                <a:latin typeface="inherit"/>
              </a:rPr>
              <a:t>   </a:t>
            </a:r>
            <a:r>
              <a:rPr lang="zh-TW" altLang="en-US" sz="2400" u="none">
                <a:solidFill>
                  <a:srgbClr val="C00000"/>
                </a:solidFill>
                <a:latin typeface="inherit"/>
              </a:rPr>
              <a:t>造紙術</a:t>
            </a:r>
            <a:r>
              <a:rPr lang="zh-TW" altLang="en-US" sz="2400" u="none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蔡倫造紙 普通話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354013"/>
            <a:ext cx="7612063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45FFA6-208C-4DFF-86AD-F63C203E52E4}" type="slidenum">
              <a:rPr lang="zh-TW" altLang="en-US"/>
              <a:pPr>
                <a:defRPr/>
              </a:pPr>
              <a:t>27</a:t>
            </a:fld>
            <a:endParaRPr lang="en-US" altLang="zh-TW"/>
          </a:p>
        </p:txBody>
      </p:sp>
      <p:pic>
        <p:nvPicPr>
          <p:cNvPr id="59395" name="Picture 2" descr="蔡伦造纸术的故事-贤集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563563"/>
            <a:ext cx="820102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34C92-9AF7-41DD-8513-4A881A2848C8}" type="slidenum">
              <a:rPr lang="zh-TW" altLang="en-US"/>
              <a:pPr>
                <a:defRPr/>
              </a:pPr>
              <a:t>28</a:t>
            </a:fld>
            <a:endParaRPr lang="en-US" altLang="zh-TW"/>
          </a:p>
        </p:txBody>
      </p:sp>
      <p:pic>
        <p:nvPicPr>
          <p:cNvPr id="60419" name="Picture 2" descr="纸的繁体字怎么写纸的异体字怎么写纸的同音同调字_真笔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03213"/>
            <a:ext cx="4017963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紙》字的笔顺（笔画顺序）动画汉字紙怎么写，紙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222500"/>
            <a:ext cx="4022725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25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2384425"/>
            <a:ext cx="3265488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50800" y="715963"/>
            <a:ext cx="369093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2000" u="none">
                <a:solidFill>
                  <a:srgbClr val="C00000"/>
                </a:solidFill>
                <a:ea typeface="華康標楷體" pitchFamily="65" charset="-120"/>
              </a:rPr>
              <a:t>視</a:t>
            </a:r>
            <a:r>
              <a:rPr lang="zh-TW" altLang="en-US" sz="12000" u="none">
                <a:solidFill>
                  <a:schemeClr val="accent2"/>
                </a:solidFill>
                <a:ea typeface="華康標楷體" pitchFamily="65" charset="-120"/>
              </a:rPr>
              <a:t> </a:t>
            </a:r>
            <a:r>
              <a:rPr lang="zh-CN" altLang="en-US" sz="12000" u="none">
                <a:solidFill>
                  <a:srgbClr val="0070C0"/>
                </a:solidFill>
                <a:ea typeface="華康標楷體" pitchFamily="65" charset="-120"/>
              </a:rPr>
              <a:t>视</a:t>
            </a:r>
            <a:endParaRPr lang="zh-TW" altLang="en-US" sz="12000" u="none">
              <a:solidFill>
                <a:srgbClr val="0070C0"/>
              </a:solidFill>
              <a:ea typeface="華康標楷體" pitchFamily="65" charset="-12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81013" y="3638550"/>
            <a:ext cx="2944812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zh-TW" altLang="en-US" sz="7200" u="none">
              <a:ea typeface="華康楷書體W5" pitchFamily="49" charset="-120"/>
            </a:endParaRPr>
          </a:p>
          <a:p>
            <a:pPr eaLnBrk="1" hangingPunct="1"/>
            <a:r>
              <a:rPr lang="zh-TW" altLang="en-US" sz="4400" u="none">
                <a:solidFill>
                  <a:srgbClr val="FF0000"/>
                </a:solidFill>
                <a:ea typeface="華康楷書體W5" pitchFamily="49" charset="-120"/>
              </a:rPr>
              <a:t>見  </a:t>
            </a:r>
            <a:r>
              <a:rPr lang="zh-CN" altLang="en-US" sz="4400" u="none">
                <a:solidFill>
                  <a:srgbClr val="0070C0"/>
                </a:solidFill>
                <a:ea typeface="華康楷書體W5" pitchFamily="49" charset="-120"/>
              </a:rPr>
              <a:t>见</a:t>
            </a:r>
            <a:r>
              <a:rPr lang="zh-TW" altLang="en-US" sz="4400" u="none">
                <a:ea typeface="華康楷書體W5" pitchFamily="49" charset="-120"/>
              </a:rPr>
              <a:t>部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959350" y="898525"/>
            <a:ext cx="36893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6000" u="none">
                <a:solidFill>
                  <a:srgbClr val="C00000"/>
                </a:solidFill>
                <a:ea typeface="華康標楷W5注音" pitchFamily="66" charset="-120"/>
              </a:rPr>
              <a:t>電視</a:t>
            </a:r>
            <a:r>
              <a:rPr lang="zh-TW" altLang="en-US" sz="6000" u="none">
                <a:solidFill>
                  <a:srgbClr val="0070C0"/>
                </a:solidFill>
                <a:ea typeface="華康標楷W5注音" pitchFamily="66" charset="-120"/>
              </a:rPr>
              <a:t>  </a:t>
            </a:r>
            <a:r>
              <a:rPr lang="zh-CN" altLang="en-US" sz="6000" u="none">
                <a:solidFill>
                  <a:srgbClr val="0070C0"/>
                </a:solidFill>
                <a:ea typeface="華康標楷W5注音" pitchFamily="66" charset="-120"/>
              </a:rPr>
              <a:t>电视</a:t>
            </a:r>
            <a:endParaRPr lang="en-US" altLang="zh-TW" sz="60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61446" name="Text Box 5"/>
          <p:cNvSpPr txBox="1">
            <a:spLocks noChangeArrowheads="1"/>
          </p:cNvSpPr>
          <p:nvPr/>
        </p:nvSpPr>
        <p:spPr bwMode="auto">
          <a:xfrm>
            <a:off x="1030288" y="5524500"/>
            <a:ext cx="3084512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zh-TW" altLang="en-US" sz="8000">
              <a:solidFill>
                <a:schemeClr val="accent2"/>
              </a:solidFill>
              <a:ea typeface="華康標楷W5注音" pitchFamily="66" charset="-120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1030288" y="2976563"/>
            <a:ext cx="2181225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zh-TW" altLang="en-US" sz="6000" u="none">
                <a:solidFill>
                  <a:srgbClr val="002060"/>
                </a:solidFill>
                <a:latin typeface="Comic Sans MS" panose="030F0702030302020204" pitchFamily="66" charset="0"/>
                <a:ea typeface="華康寬注音(標楷W5)" pitchFamily="66" charset="-120"/>
              </a:rPr>
              <a:t>是  </a:t>
            </a:r>
            <a:r>
              <a:rPr lang="zh-CN" altLang="en-US" sz="6000" u="none"/>
              <a:t>事</a:t>
            </a:r>
            <a:endParaRPr lang="en-US" altLang="en-US" sz="6000" u="none"/>
          </a:p>
          <a:p>
            <a:pPr eaLnBrk="1" hangingPunct="1"/>
            <a:endParaRPr kumimoji="1" lang="en-US" altLang="zh-TW" sz="8000" u="none">
              <a:solidFill>
                <a:srgbClr val="002060"/>
              </a:solidFill>
              <a:latin typeface="Comic Sans MS" panose="030F0702030302020204" pitchFamily="66" charset="0"/>
              <a:ea typeface="華康寬注音(標楷W5)" pitchFamily="66" charset="-120"/>
            </a:endParaRPr>
          </a:p>
        </p:txBody>
      </p:sp>
      <p:sp>
        <p:nvSpPr>
          <p:cNvPr id="61448" name="Rectangle 32"/>
          <p:cNvSpPr>
            <a:spLocks noChangeArrowheads="1"/>
          </p:cNvSpPr>
          <p:nvPr/>
        </p:nvSpPr>
        <p:spPr bwMode="auto">
          <a:xfrm>
            <a:off x="481013" y="1588"/>
            <a:ext cx="131445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shì</a:t>
            </a:r>
            <a:endParaRPr lang="en-US" altLang="zh-TW" sz="6600"/>
          </a:p>
        </p:txBody>
      </p:sp>
      <p:pic>
        <p:nvPicPr>
          <p:cNvPr id="59426" name="ToyotaBait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3074988"/>
            <a:ext cx="240188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0C75BF-BE44-44E9-A3CD-AA13C4260F19}" type="slidenum">
              <a:rPr lang="zh-TW" altLang="en-US" sz="1400" smtClean="0"/>
              <a:pPr/>
              <a:t>29</a:t>
            </a:fld>
            <a:endParaRPr lang="en-US" altLang="zh-TW" sz="1400" smtClean="0"/>
          </a:p>
        </p:txBody>
      </p:sp>
      <p:sp>
        <p:nvSpPr>
          <p:cNvPr id="61451" name="文本框 1"/>
          <p:cNvSpPr txBox="1">
            <a:spLocks noChangeArrowheads="1"/>
          </p:cNvSpPr>
          <p:nvPr/>
        </p:nvSpPr>
        <p:spPr bwMode="auto">
          <a:xfrm>
            <a:off x="3608388" y="2087563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u="none"/>
              <a:t>看</a:t>
            </a:r>
            <a:endParaRPr lang="en-US" altLang="en-US" u="non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0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426"/>
                </p:tgtEl>
              </p:cMediaNode>
            </p:video>
          </p:childTnLst>
        </p:cTn>
      </p:par>
    </p:tnLst>
    <p:bldLst>
      <p:bldP spid="59394" grpId="0"/>
      <p:bldP spid="59395" grpId="0"/>
      <p:bldP spid="59396" grpId="0"/>
      <p:bldP spid="594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6B32-2DDD-4836-A0C2-2E0E03939A12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19459" name="文本框 2"/>
          <p:cNvSpPr txBox="1">
            <a:spLocks noChangeArrowheads="1"/>
          </p:cNvSpPr>
          <p:nvPr/>
        </p:nvSpPr>
        <p:spPr bwMode="auto">
          <a:xfrm>
            <a:off x="3161708" y="5935662"/>
            <a:ext cx="308768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 dirty="0">
                <a:solidFill>
                  <a:srgbClr val="7030A0"/>
                </a:solidFill>
              </a:rPr>
              <a:t>井底之蛙</a:t>
            </a:r>
            <a:endParaRPr lang="en-US" altLang="en-US" sz="4000" u="none" dirty="0">
              <a:solidFill>
                <a:srgbClr val="7030A0"/>
              </a:solidFill>
            </a:endParaRPr>
          </a:p>
        </p:txBody>
      </p:sp>
      <p:pic>
        <p:nvPicPr>
          <p:cNvPr id="4" name="5-2-1成语故事-井底之蛙-Frog inside the well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546" y="284328"/>
            <a:ext cx="7700442" cy="5488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00FF00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1" name="Rectangle 9"/>
          <p:cNvSpPr>
            <a:spLocks noChangeArrowheads="1"/>
          </p:cNvSpPr>
          <p:nvPr/>
        </p:nvSpPr>
        <p:spPr bwMode="auto">
          <a:xfrm>
            <a:off x="1081088" y="287338"/>
            <a:ext cx="4186237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FF0000"/>
                </a:solidFill>
                <a:ea typeface="華康標楷W5注音" pitchFamily="66" charset="-120"/>
              </a:rPr>
              <a:t>近視眼    </a:t>
            </a:r>
            <a:endParaRPr lang="en-US" altLang="zh-TW" sz="5400" u="none">
              <a:solidFill>
                <a:srgbClr val="FF0000"/>
              </a:solidFill>
              <a:ea typeface="華康標楷W5注音" pitchFamily="66" charset="-120"/>
            </a:endParaRPr>
          </a:p>
          <a:p>
            <a:pPr eaLnBrk="1" hangingPunct="1"/>
            <a:r>
              <a:rPr lang="en-US" altLang="zh-TW" sz="5400" u="none">
                <a:solidFill>
                  <a:srgbClr val="FF0000"/>
                </a:solidFill>
                <a:ea typeface="華康標楷W5注音" pitchFamily="66" charset="-120"/>
              </a:rPr>
              <a:t>         </a:t>
            </a:r>
            <a:r>
              <a:rPr lang="zh-TW" altLang="en-US" sz="5400" u="none">
                <a:solidFill>
                  <a:srgbClr val="FF0000"/>
                </a:solidFill>
                <a:ea typeface="華康標楷W5注音" pitchFamily="66" charset="-120"/>
              </a:rPr>
              <a:t> </a:t>
            </a:r>
            <a:r>
              <a:rPr lang="zh-CN" altLang="en-US" sz="5400" u="none">
                <a:solidFill>
                  <a:srgbClr val="0070C0"/>
                </a:solidFill>
                <a:ea typeface="華康標楷W5注音" pitchFamily="66" charset="-120"/>
              </a:rPr>
              <a:t>近视眼</a:t>
            </a:r>
            <a:endParaRPr lang="zh-TW" altLang="en-US" sz="54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6349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E5F6B6-807A-409B-9FA4-1AD63E6F2AA5}" type="slidenum">
              <a:rPr lang="zh-TW" altLang="en-US" sz="1400" smtClean="0"/>
              <a:pPr/>
              <a:t>30</a:t>
            </a:fld>
            <a:endParaRPr lang="en-US" altLang="zh-TW" sz="1400" smtClean="0"/>
          </a:p>
        </p:txBody>
      </p:sp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0"/>
            <a:ext cx="263207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190750"/>
            <a:ext cx="5578475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4" name="TextBox 1"/>
          <p:cNvSpPr txBox="1">
            <a:spLocks noChangeArrowheads="1"/>
          </p:cNvSpPr>
          <p:nvPr/>
        </p:nvSpPr>
        <p:spPr bwMode="auto">
          <a:xfrm>
            <a:off x="6945313" y="3213100"/>
            <a:ext cx="185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000" u="none"/>
              <a:t>看得清楚嗎</a:t>
            </a:r>
            <a:r>
              <a:rPr lang="en-US" altLang="zh-TW" sz="2000" u="none"/>
              <a:t>?</a:t>
            </a:r>
            <a:r>
              <a:rPr lang="zh-TW" altLang="en-US" sz="2000" u="none"/>
              <a:t>你需要眼鏡嗎</a:t>
            </a:r>
            <a:r>
              <a:rPr lang="en-US" altLang="zh-TW" sz="2000" u="none"/>
              <a:t>?</a:t>
            </a:r>
            <a:endParaRPr lang="en-US" altLang="en-US" sz="2000" u="none"/>
          </a:p>
        </p:txBody>
      </p:sp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4822825"/>
            <a:ext cx="28670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"/>
              <a:t> </a:t>
            </a:r>
            <a:endParaRPr lang="en-US" altLang="en-US"/>
          </a:p>
        </p:txBody>
      </p:sp>
      <p:sp>
        <p:nvSpPr>
          <p:cNvPr id="63497" name="矩形 2"/>
          <p:cNvSpPr>
            <a:spLocks noChangeArrowheads="1"/>
          </p:cNvSpPr>
          <p:nvPr/>
        </p:nvSpPr>
        <p:spPr bwMode="auto">
          <a:xfrm>
            <a:off x="493713" y="1516063"/>
            <a:ext cx="210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u="none">
                <a:solidFill>
                  <a:srgbClr val="202124"/>
                </a:solidFill>
                <a:latin typeface="inherit"/>
              </a:rPr>
              <a:t>Nearsightedness</a:t>
            </a:r>
            <a:endParaRPr lang="en-US" altLang="en-US" sz="2000" u="none"/>
          </a:p>
        </p:txBody>
      </p:sp>
      <p:sp>
        <p:nvSpPr>
          <p:cNvPr id="63498" name="文本框 2"/>
          <p:cNvSpPr txBox="1">
            <a:spLocks noChangeArrowheads="1"/>
          </p:cNvSpPr>
          <p:nvPr/>
        </p:nvSpPr>
        <p:spPr bwMode="auto">
          <a:xfrm>
            <a:off x="706438" y="5688013"/>
            <a:ext cx="30861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u="none">
                <a:solidFill>
                  <a:srgbClr val="0070C0"/>
                </a:solidFill>
              </a:rPr>
              <a:t>你的眼睛近视吗？</a:t>
            </a:r>
            <a:endParaRPr lang="en-US" altLang="zh-CN" sz="2800" u="none">
              <a:solidFill>
                <a:srgbClr val="0070C0"/>
              </a:solidFill>
            </a:endParaRPr>
          </a:p>
          <a:p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你的眼睛近視嗎？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2800" u="none">
              <a:solidFill>
                <a:srgbClr val="C00000"/>
              </a:solidFill>
            </a:endParaRPr>
          </a:p>
          <a:p>
            <a:endParaRPr lang="en-US" altLang="en-US" sz="2800" u="none">
              <a:solidFill>
                <a:srgbClr val="C00000"/>
              </a:solidFill>
            </a:endParaRPr>
          </a:p>
        </p:txBody>
      </p:sp>
      <p:sp>
        <p:nvSpPr>
          <p:cNvPr id="63499" name="Rectangle 10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pic>
        <p:nvPicPr>
          <p:cNvPr id="3" name="5-2-1C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495776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036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0" y="4319588"/>
            <a:ext cx="4248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示</a:t>
            </a:r>
            <a:r>
              <a:rPr lang="zh-TW" altLang="en-US" sz="80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：表示</a:t>
            </a:r>
          </a:p>
        </p:txBody>
      </p:sp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0" y="1647825"/>
            <a:ext cx="941863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市</a:t>
            </a:r>
            <a:r>
              <a:rPr lang="en-US" altLang="zh-TW" sz="80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:</a:t>
            </a:r>
            <a:r>
              <a:rPr lang="zh-TW" altLang="en-US" sz="80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城市、</a:t>
            </a:r>
            <a:r>
              <a:rPr lang="zh-CN" altLang="en-US" sz="80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市长</a:t>
            </a:r>
            <a:r>
              <a:rPr lang="zh-CN" altLang="en-US" sz="80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80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市長</a:t>
            </a: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0" y="3062288"/>
            <a:ext cx="7296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事</a:t>
            </a:r>
            <a:r>
              <a:rPr lang="zh-TW" altLang="en-US" sz="80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：做事、事情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0" y="195263"/>
            <a:ext cx="3740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是</a:t>
            </a:r>
            <a:r>
              <a:rPr lang="en-US" altLang="zh-TW" sz="80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:</a:t>
            </a:r>
            <a:r>
              <a:rPr lang="zh-TW" altLang="en-US" sz="80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不是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0" y="5546725"/>
            <a:ext cx="4248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式</a:t>
            </a:r>
            <a:r>
              <a:rPr lang="zh-TW" altLang="en-US" sz="80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：方式</a:t>
            </a:r>
          </a:p>
        </p:txBody>
      </p:sp>
      <p:sp>
        <p:nvSpPr>
          <p:cNvPr id="6554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09BF9D-45EF-4CA8-AB01-3BE833340FAE}" type="slidenum">
              <a:rPr lang="zh-TW" altLang="en-US" sz="1400" smtClean="0">
                <a:cs typeface="Arial" panose="020B0604020202020204" pitchFamily="34" charset="0"/>
              </a:rPr>
              <a:pPr/>
              <a:t>31</a:t>
            </a:fld>
            <a:endParaRPr lang="en-US" altLang="zh-TW" sz="140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/>
      <p:bldP spid="252931" grpId="0"/>
      <p:bldP spid="252932" grpId="0"/>
      <p:bldP spid="252933" grpId="0"/>
      <p:bldP spid="2529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EFAB0-F6FA-49DE-BDA4-6E914ACB41C0}" type="slidenum">
              <a:rPr lang="zh-TW" altLang="en-US"/>
              <a:pPr>
                <a:defRPr/>
              </a:pPr>
              <a:t>32</a:t>
            </a:fld>
            <a:endParaRPr lang="en-US" altLang="zh-TW"/>
          </a:p>
        </p:txBody>
      </p:sp>
      <p:pic>
        <p:nvPicPr>
          <p:cNvPr id="68611" name="Picture 2" descr="视》字的笔顺（笔画顺序）动画汉字视怎么写，视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50838"/>
            <a:ext cx="40751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視》字的笔顺（笔画顺序）动画汉字視怎么写，視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2314575"/>
            <a:ext cx="40703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361950" y="771525"/>
            <a:ext cx="21082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5000" u="none">
                <a:latin typeface="仿宋" panose="02010609060101010101" pitchFamily="49" charset="-122"/>
                <a:ea typeface="仿宋" panose="02010609060101010101" pitchFamily="49" charset="-122"/>
              </a:rPr>
              <a:t>底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774700" y="3913188"/>
            <a:ext cx="24701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广</a:t>
            </a:r>
            <a:r>
              <a:rPr lang="zh-TW" altLang="en-US" sz="8400" u="none">
                <a:ea typeface="華康楷書體W5" pitchFamily="49" charset="-120"/>
              </a:rPr>
              <a:t>部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570413" y="4533900"/>
            <a:ext cx="4192587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8500" u="none">
                <a:solidFill>
                  <a:schemeClr val="accent2"/>
                </a:solidFill>
                <a:ea typeface="華康標楷W5注音" pitchFamily="66" charset="-120"/>
              </a:rPr>
              <a:t>井底</a:t>
            </a:r>
          </a:p>
        </p:txBody>
      </p:sp>
      <p:sp>
        <p:nvSpPr>
          <p:cNvPr id="69637" name="Text Box 9"/>
          <p:cNvSpPr txBox="1">
            <a:spLocks noChangeArrowheads="1"/>
          </p:cNvSpPr>
          <p:nvPr/>
        </p:nvSpPr>
        <p:spPr bwMode="auto">
          <a:xfrm>
            <a:off x="3060700" y="5546725"/>
            <a:ext cx="184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TW" sz="8000">
              <a:solidFill>
                <a:schemeClr val="accent2"/>
              </a:solidFill>
              <a:ea typeface="華康楷書體W5" pitchFamily="49" charset="-120"/>
            </a:endParaRP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1065213" y="30163"/>
            <a:ext cx="84455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dǐ</a:t>
            </a:r>
            <a:endParaRPr lang="en-US" altLang="zh-TW" sz="6600"/>
          </a:p>
        </p:txBody>
      </p:sp>
      <p:pic>
        <p:nvPicPr>
          <p:cNvPr id="1013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298575"/>
            <a:ext cx="360997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6C59B4-D5BC-45DB-88A1-7F5593E0D951}" type="slidenum">
              <a:rPr lang="zh-TW" altLang="en-US" sz="1400" smtClean="0"/>
              <a:pPr/>
              <a:t>33</a:t>
            </a:fld>
            <a:endParaRPr lang="en-US" altLang="zh-TW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  <p:bldP spid="101379" grpId="0"/>
      <p:bldP spid="101381" grpId="0"/>
      <p:bldP spid="10139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1325563" y="390525"/>
            <a:ext cx="264795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solidFill>
                  <a:srgbClr val="0070C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底下</a:t>
            </a:r>
          </a:p>
        </p:txBody>
      </p:sp>
      <p:pic>
        <p:nvPicPr>
          <p:cNvPr id="1034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987800"/>
            <a:ext cx="3544887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E62574-DFB7-4DE7-8A0E-D54E88BC974D}" type="slidenum">
              <a:rPr lang="zh-TW" altLang="en-US" sz="1400" smtClean="0"/>
              <a:pPr/>
              <a:t>34</a:t>
            </a:fld>
            <a:endParaRPr lang="en-US" altLang="zh-TW" sz="1400" smtClean="0"/>
          </a:p>
        </p:txBody>
      </p:sp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8850"/>
            <a:ext cx="361632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5275263"/>
            <a:ext cx="8540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104775"/>
            <a:ext cx="2754313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B0DF9-BC7C-4406-834B-8FBDE33D5E02}" type="slidenum">
              <a:rPr lang="zh-TW" altLang="en-US" smtClean="0"/>
              <a:pPr>
                <a:defRPr/>
              </a:pPr>
              <a:t>35</a:t>
            </a:fld>
            <a:endParaRPr lang="en-US" altLang="zh-TW"/>
          </a:p>
        </p:txBody>
      </p:sp>
      <p:sp>
        <p:nvSpPr>
          <p:cNvPr id="73731" name="文本框 2"/>
          <p:cNvSpPr txBox="1">
            <a:spLocks noChangeArrowheads="1"/>
          </p:cNvSpPr>
          <p:nvPr/>
        </p:nvSpPr>
        <p:spPr bwMode="auto">
          <a:xfrm>
            <a:off x="1970088" y="130175"/>
            <a:ext cx="45926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u="none">
                <a:solidFill>
                  <a:srgbClr val="0070C0"/>
                </a:solidFill>
              </a:rPr>
              <a:t>下面哪张图不表示“底下”</a:t>
            </a:r>
            <a:endParaRPr lang="en-US" altLang="zh-CN" sz="2800" u="none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下面哪張圖</a:t>
            </a:r>
            <a:r>
              <a:rPr lang="zh-CN" altLang="en-US" sz="2800" u="none">
                <a:solidFill>
                  <a:srgbClr val="C00000"/>
                </a:solidFill>
                <a:latin typeface="inherit"/>
              </a:rPr>
              <a:t>不</a:t>
            </a:r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表示</a:t>
            </a:r>
            <a:r>
              <a:rPr lang="zh-TW" altLang="en-US" sz="2800" u="none">
                <a:solidFill>
                  <a:srgbClr val="C00000"/>
                </a:solidFill>
              </a:rPr>
              <a:t>“</a:t>
            </a:r>
            <a:r>
              <a:rPr lang="zh-TW" altLang="en-US" sz="2800" u="none">
                <a:solidFill>
                  <a:srgbClr val="C00000"/>
                </a:solidFill>
                <a:latin typeface="inherit"/>
              </a:rPr>
              <a:t>底下</a:t>
            </a:r>
            <a:r>
              <a:rPr lang="zh-TW" altLang="en-US" sz="2800" u="none">
                <a:solidFill>
                  <a:srgbClr val="C00000"/>
                </a:solidFill>
              </a:rPr>
              <a:t>” </a:t>
            </a:r>
          </a:p>
          <a:p>
            <a:endParaRPr lang="en-US" altLang="en-US" sz="2800" u="none"/>
          </a:p>
        </p:txBody>
      </p:sp>
      <p:pic>
        <p:nvPicPr>
          <p:cNvPr id="73732" name="Picture 2" descr="孩子为何总喜欢钻桌子？原因有三种，了解后再决定是否要制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2" t="13689" r="4124" b="5122"/>
          <a:stretch>
            <a:fillRect/>
          </a:stretch>
        </p:blipFill>
        <p:spPr bwMode="auto">
          <a:xfrm>
            <a:off x="301625" y="1689100"/>
            <a:ext cx="34893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 descr="海底漫步｜观光｜Tourism SHIKO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1689100"/>
            <a:ext cx="34258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 descr="骆驼和羊比高矮的道理-西瓜视频搜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4322763"/>
            <a:ext cx="329882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文本框 3"/>
          <p:cNvSpPr txBox="1">
            <a:spLocks noChangeArrowheads="1"/>
          </p:cNvSpPr>
          <p:nvPr/>
        </p:nvSpPr>
        <p:spPr bwMode="auto">
          <a:xfrm>
            <a:off x="1257300" y="4322763"/>
            <a:ext cx="49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u="none"/>
              <a:t>A</a:t>
            </a:r>
          </a:p>
        </p:txBody>
      </p:sp>
      <p:sp>
        <p:nvSpPr>
          <p:cNvPr id="73736" name="文本框 4"/>
          <p:cNvSpPr txBox="1">
            <a:spLocks noChangeArrowheads="1"/>
          </p:cNvSpPr>
          <p:nvPr/>
        </p:nvSpPr>
        <p:spPr bwMode="auto">
          <a:xfrm>
            <a:off x="4505325" y="3186113"/>
            <a:ext cx="49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u="none"/>
              <a:t>B</a:t>
            </a:r>
          </a:p>
        </p:txBody>
      </p:sp>
      <p:sp>
        <p:nvSpPr>
          <p:cNvPr id="73737" name="文本框 5"/>
          <p:cNvSpPr txBox="1">
            <a:spLocks noChangeArrowheads="1"/>
          </p:cNvSpPr>
          <p:nvPr/>
        </p:nvSpPr>
        <p:spPr bwMode="auto">
          <a:xfrm>
            <a:off x="7805738" y="4322763"/>
            <a:ext cx="492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4800" u="none"/>
              <a:t>c</a:t>
            </a:r>
            <a:endParaRPr lang="en-US" altLang="en-US" sz="4800" u="none"/>
          </a:p>
        </p:txBody>
      </p:sp>
      <p:sp>
        <p:nvSpPr>
          <p:cNvPr id="73738" name="Rectangle 7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EA5A5-15E6-4F9F-A526-C352A402E81B}" type="slidenum">
              <a:rPr lang="zh-TW" altLang="en-US"/>
              <a:pPr>
                <a:defRPr/>
              </a:pPr>
              <a:t>36</a:t>
            </a:fld>
            <a:endParaRPr lang="en-US" altLang="zh-TW"/>
          </a:p>
        </p:txBody>
      </p:sp>
      <p:pic>
        <p:nvPicPr>
          <p:cNvPr id="74755" name="Picture 2" descr="底》字的笔顺（笔画顺序）动画汉字底怎么写，底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985838"/>
            <a:ext cx="4675187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249238" y="4322763"/>
            <a:ext cx="2032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7200" u="none">
                <a:solidFill>
                  <a:srgbClr val="FF0000"/>
                </a:solidFill>
                <a:ea typeface="華康楷書體W5" pitchFamily="49" charset="-120"/>
              </a:rPr>
              <a:t>、</a:t>
            </a:r>
            <a:r>
              <a:rPr lang="zh-TW" altLang="en-US" sz="7200" u="none">
                <a:ea typeface="華康楷書體W5" pitchFamily="49" charset="-120"/>
              </a:rPr>
              <a:t>部</a:t>
            </a: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331788" y="768350"/>
            <a:ext cx="33020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0000" u="none">
                <a:solidFill>
                  <a:schemeClr val="accent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之</a:t>
            </a:r>
          </a:p>
        </p:txBody>
      </p:sp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923925" y="238125"/>
            <a:ext cx="131445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zhī</a:t>
            </a:r>
            <a:endParaRPr lang="en-US" altLang="zh-TW" sz="6600"/>
          </a:p>
        </p:txBody>
      </p:sp>
      <p:pic>
        <p:nvPicPr>
          <p:cNvPr id="193544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598738"/>
            <a:ext cx="38004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163AA9-3EB3-4DAC-80AE-B122D1A475AB}" type="slidenum">
              <a:rPr lang="zh-TW" altLang="en-US" sz="1400" smtClean="0"/>
              <a:pPr/>
              <a:t>37</a:t>
            </a:fld>
            <a:endParaRPr lang="en-US" altLang="zh-TW" sz="1400" smtClean="0"/>
          </a:p>
        </p:txBody>
      </p:sp>
      <p:sp>
        <p:nvSpPr>
          <p:cNvPr id="75783" name="矩形 1"/>
          <p:cNvSpPr>
            <a:spLocks noChangeArrowheads="1"/>
          </p:cNvSpPr>
          <p:nvPr/>
        </p:nvSpPr>
        <p:spPr bwMode="auto">
          <a:xfrm>
            <a:off x="5211763" y="936625"/>
            <a:ext cx="559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0070C0"/>
                </a:solidFill>
                <a:ea typeface="華康標楷W5注音" pitchFamily="66" charset="-120"/>
              </a:rPr>
              <a:t>井底之蛙</a:t>
            </a:r>
            <a:endParaRPr lang="en-US" altLang="zh-TW" sz="5400" u="none">
              <a:solidFill>
                <a:srgbClr val="0070C0"/>
              </a:solidFill>
              <a:ea typeface="華康標楷W5破音一" pitchFamily="66" charset="-120"/>
            </a:endParaRPr>
          </a:p>
        </p:txBody>
      </p:sp>
      <p:sp>
        <p:nvSpPr>
          <p:cNvPr id="75784" name="文本框 2"/>
          <p:cNvSpPr txBox="1">
            <a:spLocks noChangeArrowheads="1"/>
          </p:cNvSpPr>
          <p:nvPr/>
        </p:nvSpPr>
        <p:spPr bwMode="auto">
          <a:xfrm>
            <a:off x="3425825" y="3167063"/>
            <a:ext cx="8016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的</a:t>
            </a:r>
            <a:endParaRPr lang="en-US" altLang="en-US" sz="48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/>
      <p:bldP spid="193541" grpId="0"/>
      <p:bldP spid="1935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6702C-ED26-4845-8BF2-A2303C6003C7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  <p:pic>
        <p:nvPicPr>
          <p:cNvPr id="3" name="动画系列片_ 第18集《王羲之吃墨》trimm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354013"/>
            <a:ext cx="6638925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文本框 3"/>
          <p:cNvSpPr txBox="1">
            <a:spLocks noChangeArrowheads="1"/>
          </p:cNvSpPr>
          <p:nvPr/>
        </p:nvSpPr>
        <p:spPr bwMode="auto">
          <a:xfrm>
            <a:off x="1454150" y="5534025"/>
            <a:ext cx="6394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王羲之学书法 </a:t>
            </a:r>
            <a:r>
              <a:rPr lang="zh-CN" altLang="en-US" sz="3600" u="none"/>
              <a:t>    </a:t>
            </a:r>
            <a:r>
              <a:rPr lang="zh-TW" altLang="en-US" sz="3600" u="none">
                <a:solidFill>
                  <a:srgbClr val="C00000"/>
                </a:solidFill>
                <a:latin typeface="inherit"/>
              </a:rPr>
              <a:t>王羲之學書法</a:t>
            </a:r>
            <a:r>
              <a:rPr lang="zh-TW" altLang="en-US" sz="800" u="none">
                <a:solidFill>
                  <a:srgbClr val="C00000"/>
                </a:solidFill>
              </a:rPr>
              <a:t> </a:t>
            </a:r>
            <a:endParaRPr lang="zh-TW" altLang="en-US" sz="3600" u="none">
              <a:solidFill>
                <a:srgbClr val="C00000"/>
              </a:solidFill>
            </a:endParaRPr>
          </a:p>
          <a:p>
            <a:r>
              <a:rPr lang="zh-CN" altLang="en-US" sz="3600" u="none"/>
              <a:t>     </a:t>
            </a:r>
            <a:endParaRPr lang="en-US" altLang="en-US" sz="3600" u="none"/>
          </a:p>
        </p:txBody>
      </p:sp>
      <p:sp>
        <p:nvSpPr>
          <p:cNvPr id="77829" name="Rectangle 1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BA79A-C212-4952-9338-0A94DD9CD564}" type="slidenum">
              <a:rPr lang="zh-TW" altLang="en-US"/>
              <a:pPr>
                <a:defRPr/>
              </a:pPr>
              <a:t>39</a:t>
            </a:fld>
            <a:endParaRPr lang="en-US" altLang="zh-TW"/>
          </a:p>
        </p:txBody>
      </p:sp>
      <p:pic>
        <p:nvPicPr>
          <p:cNvPr id="78851" name="Picture 2" descr="之》字的笔顺（笔画顺序）动画汉字之怎么写，之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90588"/>
            <a:ext cx="4811713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73025"/>
            <a:ext cx="6872287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07950" y="73025"/>
            <a:ext cx="2338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聽力練習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:</a:t>
            </a:r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放</a:t>
            </a:r>
            <a:endParaRPr lang="en-US" altLang="zh-TW" sz="24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  <a:cs typeface="Arial" panose="020B0604020202020204" pitchFamily="34" charset="0"/>
            </a:endParaRPr>
          </a:p>
          <a:p>
            <a:pPr eaLnBrk="1" hangingPunct="1"/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第二課課文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DVD,</a:t>
            </a:r>
          </a:p>
          <a:p>
            <a:pPr eaLnBrk="1" hangingPunct="1"/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並回答問題</a:t>
            </a:r>
            <a:endParaRPr lang="en-US" altLang="en-US" sz="24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048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513459-B5CE-4520-B25F-CE72E1375B2D}" type="slidenum">
              <a:rPr lang="en-US" altLang="en-US" sz="1400" smtClean="0">
                <a:cs typeface="Arial" panose="020B0604020202020204" pitchFamily="34" charset="0"/>
              </a:rPr>
              <a:pPr/>
              <a:t>4</a:t>
            </a:fld>
            <a:endParaRPr lang="en-US" altLang="en-US" sz="140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4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3465513"/>
            <a:ext cx="2159000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1485900"/>
            <a:ext cx="2595562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1374775" y="4222750"/>
            <a:ext cx="14160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48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攴</a:t>
            </a:r>
            <a:r>
              <a:rPr lang="zh-TW" altLang="en-US" sz="4800" u="none">
                <a:ea typeface="華康楷書體W5" pitchFamily="49" charset="-120"/>
              </a:rPr>
              <a:t>部</a:t>
            </a: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3244850" y="858838"/>
            <a:ext cx="223678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FF0000"/>
                </a:solidFill>
                <a:ea typeface="華康標楷W5注音" pitchFamily="66" charset="-120"/>
              </a:rPr>
              <a:t>故事</a:t>
            </a:r>
            <a:endParaRPr lang="en-US" altLang="zh-TW" sz="8000" u="none">
              <a:solidFill>
                <a:srgbClr val="FF0000"/>
              </a:solidFill>
              <a:ea typeface="華康標楷W5破音一" pitchFamily="66" charset="-120"/>
            </a:endParaRP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0" y="895350"/>
            <a:ext cx="274955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0000" u="none">
                <a:solidFill>
                  <a:schemeClr val="accent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故</a:t>
            </a: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920750" y="349250"/>
            <a:ext cx="12112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7200" u="none"/>
              <a:t>gù</a:t>
            </a:r>
            <a:endParaRPr lang="en-US" altLang="zh-TW" sz="7200"/>
          </a:p>
        </p:txBody>
      </p:sp>
      <p:pic>
        <p:nvPicPr>
          <p:cNvPr id="201742" name="Picture 14" descr="http://www.egotong.com/upload/xiyouji.dh.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3970338"/>
            <a:ext cx="15843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4498F6-C508-4CEF-8200-8E398D1BE644}" type="slidenum">
              <a:rPr lang="zh-TW" altLang="en-US" sz="1400" smtClean="0"/>
              <a:pPr/>
              <a:t>40</a:t>
            </a:fld>
            <a:endParaRPr lang="en-US" altLang="zh-TW" sz="1400" smtClean="0"/>
          </a:p>
        </p:txBody>
      </p:sp>
      <p:sp>
        <p:nvSpPr>
          <p:cNvPr id="79882" name="矩形 1"/>
          <p:cNvSpPr>
            <a:spLocks noChangeArrowheads="1"/>
          </p:cNvSpPr>
          <p:nvPr/>
        </p:nvSpPr>
        <p:spPr bwMode="auto">
          <a:xfrm>
            <a:off x="1298575" y="5211763"/>
            <a:ext cx="15684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ja-JP" altLang="en-US" sz="5400" u="none">
                <a:solidFill>
                  <a:srgbClr val="C00000"/>
                </a:solidFill>
              </a:rPr>
              <a:t>攵</a:t>
            </a:r>
            <a:r>
              <a:rPr lang="zh-TW" altLang="en-US" sz="5400" u="none">
                <a:ea typeface="DFKai-SB" panose="03000509000000000000" pitchFamily="65" charset="-120"/>
              </a:rPr>
              <a:t>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/>
      <p:bldP spid="201731" grpId="0"/>
      <p:bldP spid="201732" grpId="0"/>
      <p:bldP spid="2017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100000">
              <a:srgbClr val="66FF3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409575" y="288925"/>
            <a:ext cx="40100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solidFill>
                  <a:srgbClr val="002060"/>
                </a:solidFill>
                <a:ea typeface="華康標楷W5注音" pitchFamily="66" charset="-120"/>
              </a:rPr>
              <a:t>故意</a:t>
            </a:r>
            <a:r>
              <a:rPr lang="zh-TW" altLang="en-US" sz="9600">
                <a:solidFill>
                  <a:schemeClr val="accent2"/>
                </a:solidFill>
                <a:ea typeface="華康標楷W5注音" pitchFamily="66" charset="-120"/>
              </a:rPr>
              <a:t> </a:t>
            </a:r>
            <a:endParaRPr lang="en-US" altLang="zh-TW" sz="9600">
              <a:solidFill>
                <a:schemeClr val="accent2"/>
              </a:solidFill>
              <a:ea typeface="華康標楷W5注音" pitchFamily="66" charset="-120"/>
            </a:endParaRPr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4154488" y="4978400"/>
            <a:ext cx="4699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4400" u="none">
                <a:solidFill>
                  <a:srgbClr val="002060"/>
                </a:solidFill>
                <a:ea typeface="華康標楷W5破音一" pitchFamily="66" charset="-120"/>
              </a:rPr>
              <a:t>不是故意，</a:t>
            </a:r>
            <a:r>
              <a:rPr lang="zh-TW" altLang="en-US" sz="4400" u="none">
                <a:solidFill>
                  <a:srgbClr val="002060"/>
                </a:solidFill>
                <a:ea typeface="華康標楷W5破音一" pitchFamily="66" charset="-120"/>
              </a:rPr>
              <a:t>不</a:t>
            </a:r>
            <a:r>
              <a:rPr lang="zh-TW" altLang="en-US" sz="4400" u="none">
                <a:solidFill>
                  <a:srgbClr val="002060"/>
                </a:solidFill>
                <a:ea typeface="華康標楷W5注音" pitchFamily="66" charset="-120"/>
              </a:rPr>
              <a:t>小心</a:t>
            </a:r>
          </a:p>
        </p:txBody>
      </p:sp>
      <p:pic>
        <p:nvPicPr>
          <p:cNvPr id="199686" name="Picture 6" descr="http://i.a.cnn.net/si/2005/basketball/ncaa/01/29/bc.bkc.syracuse.pittsburgh.ap/t1_forth_foul_ap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39713"/>
            <a:ext cx="3614738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7" name="Picture 7" descr="Elephant fall down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844800"/>
            <a:ext cx="31527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55E30C-D97A-4E0B-8AAC-35145C441568}" type="slidenum">
              <a:rPr lang="zh-TW" altLang="en-US" sz="1400" smtClean="0"/>
              <a:pPr/>
              <a:t>41</a:t>
            </a:fld>
            <a:endParaRPr lang="en-US" altLang="zh-TW" sz="1400" smtClean="0"/>
          </a:p>
        </p:txBody>
      </p:sp>
      <p:sp>
        <p:nvSpPr>
          <p:cNvPr id="81927" name="文本框 1"/>
          <p:cNvSpPr txBox="1">
            <a:spLocks noChangeArrowheads="1"/>
          </p:cNvSpPr>
          <p:nvPr/>
        </p:nvSpPr>
        <p:spPr bwMode="auto">
          <a:xfrm>
            <a:off x="1087438" y="2032000"/>
            <a:ext cx="1019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u="none"/>
              <a:t>purpose</a:t>
            </a:r>
            <a:endParaRPr lang="en-US" altLang="en-US" u="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/>
      <p:bldP spid="19968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-85725"/>
            <a:ext cx="8393112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C9E168-89D5-42DA-A0B3-C7F5DD87D9E3}" type="slidenum">
              <a:rPr lang="zh-TW" altLang="en-US" sz="1400" smtClean="0"/>
              <a:pPr/>
              <a:t>42</a:t>
            </a:fld>
            <a:endParaRPr lang="en-US" altLang="zh-TW" sz="1400" smtClean="0"/>
          </a:p>
        </p:txBody>
      </p:sp>
      <p:pic>
        <p:nvPicPr>
          <p:cNvPr id="839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886200"/>
            <a:ext cx="3411538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c 1"/>
          <p:cNvSpPr/>
          <p:nvPr/>
        </p:nvSpPr>
        <p:spPr bwMode="auto">
          <a:xfrm>
            <a:off x="1262063" y="4887913"/>
            <a:ext cx="928687" cy="46037"/>
          </a:xfrm>
          <a:prstGeom prst="arc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60838" y="3482975"/>
            <a:ext cx="3624262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u="none" spc="180" dirty="0">
                <a:solidFill>
                  <a:srgbClr val="0070C0"/>
                </a:solidFill>
              </a:rPr>
              <a:t>他喜欢留着白胡子。</a:t>
            </a:r>
            <a:endParaRPr lang="en-US" sz="2800" u="none" spc="18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2C56FC-FFB5-49E0-802D-88896B18E859}" type="slidenum">
              <a:rPr lang="zh-TW" altLang="en-US" sz="1400" smtClean="0"/>
              <a:pPr/>
              <a:t>43</a:t>
            </a:fld>
            <a:endParaRPr lang="en-US" altLang="zh-TW" sz="1400" smtClean="0"/>
          </a:p>
        </p:txBody>
      </p:sp>
      <p:sp>
        <p:nvSpPr>
          <p:cNvPr id="86019" name="TextBox 2"/>
          <p:cNvSpPr txBox="1">
            <a:spLocks noChangeArrowheads="1"/>
          </p:cNvSpPr>
          <p:nvPr/>
        </p:nvSpPr>
        <p:spPr bwMode="auto">
          <a:xfrm flipH="1">
            <a:off x="619125" y="2097088"/>
            <a:ext cx="69786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TW" sz="3200" u="none"/>
              <a:t>A:</a:t>
            </a:r>
            <a:r>
              <a:rPr lang="zh-TW" altLang="en-US" sz="3200" u="none"/>
              <a:t>他故意</a:t>
            </a:r>
            <a:r>
              <a:rPr lang="en-US" altLang="zh-TW" sz="3200" u="none"/>
              <a:t>________________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sz="3200" u="none"/>
              <a:t>B:</a:t>
            </a:r>
            <a:r>
              <a:rPr lang="zh-TW" altLang="en-US" sz="3200" u="none"/>
              <a:t>他不是</a:t>
            </a:r>
            <a:r>
              <a:rPr lang="en-US" altLang="zh-TW" sz="3200" u="none"/>
              <a:t>________</a:t>
            </a:r>
            <a:r>
              <a:rPr lang="zh-TW" altLang="en-US" sz="3200" u="none"/>
              <a:t>，他是</a:t>
            </a:r>
            <a:r>
              <a:rPr lang="en-US" altLang="zh-TW" sz="3200" u="none"/>
              <a:t>_________</a:t>
            </a:r>
          </a:p>
          <a:p>
            <a:pPr eaLnBrk="1" hangingPunct="1">
              <a:lnSpc>
                <a:spcPct val="150000"/>
              </a:lnSpc>
            </a:pPr>
            <a:endParaRPr lang="en-US" altLang="en-US" sz="3200" u="none"/>
          </a:p>
          <a:p>
            <a:pPr eaLnBrk="1" hangingPunct="1">
              <a:lnSpc>
                <a:spcPct val="150000"/>
              </a:lnSpc>
            </a:pPr>
            <a:endParaRPr lang="en-US" altLang="en-US" sz="3200" u="none"/>
          </a:p>
          <a:p>
            <a:pPr eaLnBrk="1" hangingPunct="1">
              <a:lnSpc>
                <a:spcPct val="150000"/>
              </a:lnSpc>
            </a:pPr>
            <a:endParaRPr lang="en-US" altLang="en-US" sz="3200" u="none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TW"/>
          </a:p>
        </p:txBody>
      </p:sp>
      <p:sp>
        <p:nvSpPr>
          <p:cNvPr id="86021" name="文本框 1"/>
          <p:cNvSpPr txBox="1">
            <a:spLocks noChangeArrowheads="1"/>
          </p:cNvSpPr>
          <p:nvPr/>
        </p:nvSpPr>
        <p:spPr bwMode="auto">
          <a:xfrm>
            <a:off x="933450" y="757238"/>
            <a:ext cx="1211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/>
              <a:t>填空</a:t>
            </a:r>
            <a:endParaRPr lang="en-US" altLang="en-US" sz="4000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C9B0F-5320-4E1F-B6EB-7BF766C7713B}" type="slidenum">
              <a:rPr lang="zh-TW" altLang="en-US"/>
              <a:pPr>
                <a:defRPr/>
              </a:pPr>
              <a:t>44</a:t>
            </a:fld>
            <a:endParaRPr lang="en-US" altLang="zh-TW"/>
          </a:p>
        </p:txBody>
      </p:sp>
      <p:pic>
        <p:nvPicPr>
          <p:cNvPr id="88067" name="Picture 2" descr="故》字的笔顺（笔画顺序）动画汉字故怎么写，故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822325"/>
            <a:ext cx="494665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loud Callout 3"/>
          <p:cNvSpPr>
            <a:spLocks noChangeArrowheads="1"/>
          </p:cNvSpPr>
          <p:nvPr/>
        </p:nvSpPr>
        <p:spPr bwMode="auto">
          <a:xfrm>
            <a:off x="2208213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55" name="TextBox 2"/>
          <p:cNvSpPr txBox="1">
            <a:spLocks noChangeArrowheads="1"/>
          </p:cNvSpPr>
          <p:nvPr/>
        </p:nvSpPr>
        <p:spPr bwMode="auto">
          <a:xfrm>
            <a:off x="2635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講解本週作業</a:t>
            </a:r>
            <a:endParaRPr lang="en-US" altLang="en-US" sz="54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88963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440238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62475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6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40495E-A470-490D-ADE7-6A788925E79A}" type="slidenum">
              <a:rPr lang="zh-TW" altLang="en-US" sz="1400" smtClean="0"/>
              <a:pPr/>
              <a:t>45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4"/>
          <p:cNvSpPr txBox="1">
            <a:spLocks noChangeArrowheads="1"/>
          </p:cNvSpPr>
          <p:nvPr/>
        </p:nvSpPr>
        <p:spPr bwMode="auto">
          <a:xfrm>
            <a:off x="239713" y="1144588"/>
            <a:ext cx="7512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故事：</a:t>
            </a:r>
          </a:p>
          <a:p>
            <a:pPr eaLnBrk="1" hangingPunct="1"/>
            <a:r>
              <a:rPr lang="zh-TW" altLang="en-US" sz="72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「故」事「今」說</a:t>
            </a:r>
          </a:p>
        </p:txBody>
      </p:sp>
      <p:sp>
        <p:nvSpPr>
          <p:cNvPr id="10240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035729-C613-4548-828F-66786A4BD1F5}" type="slidenum">
              <a:rPr lang="zh-TW" altLang="en-US" sz="1400" smtClean="0"/>
              <a:pPr/>
              <a:t>46</a:t>
            </a:fld>
            <a:endParaRPr lang="en-US" altLang="zh-TW" sz="1400" smtClean="0"/>
          </a:p>
        </p:txBody>
      </p:sp>
      <p:sp>
        <p:nvSpPr>
          <p:cNvPr id="102404" name="TextBox 7"/>
          <p:cNvSpPr txBox="1">
            <a:spLocks noChangeArrowheads="1"/>
          </p:cNvSpPr>
          <p:nvPr/>
        </p:nvSpPr>
        <p:spPr bwMode="auto">
          <a:xfrm>
            <a:off x="403225" y="279400"/>
            <a:ext cx="6340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聽力練習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放第二課故事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DVD,</a:t>
            </a:r>
            <a:r>
              <a:rPr lang="zh-TW" altLang="en-US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聽完後回答問題</a:t>
            </a:r>
            <a:r>
              <a:rPr lang="en-US" altLang="zh-TW" sz="2400" u="none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.</a:t>
            </a:r>
            <a:endParaRPr lang="en-US" altLang="en-US" sz="2400" u="none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3559175"/>
            <a:ext cx="3875087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0"/>
            <a:ext cx="6840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96F40-25C6-4DDC-977C-B0A3AB5D2F87}" type="slidenum">
              <a:rPr lang="zh-TW" altLang="en-US" sz="1400" smtClean="0"/>
              <a:pPr/>
              <a:t>47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0"/>
            <a:ext cx="6867525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7F4F8E-07AD-4F91-A0E0-8BD185D1FB05}" type="slidenum">
              <a:rPr lang="zh-TW" altLang="en-US" sz="1400" smtClean="0"/>
              <a:pPr/>
              <a:t>48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0"/>
            <a:ext cx="67992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AE8DAD-9A4A-4553-8BB9-1C32A0F70CB3}" type="slidenum">
              <a:rPr lang="zh-TW" altLang="en-US" sz="1400" smtClean="0"/>
              <a:pPr/>
              <a:t>49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42863"/>
            <a:ext cx="8585200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276715-E2D0-41E9-A018-6EF7F0FEBAFC}" type="slidenum">
              <a:rPr lang="en-US" altLang="en-US" sz="1400" smtClean="0">
                <a:cs typeface="Arial" panose="020B0604020202020204" pitchFamily="34" charset="0"/>
              </a:rPr>
              <a:pPr/>
              <a:t>5</a:t>
            </a:fld>
            <a:endParaRPr lang="en-US" altLang="en-US" sz="140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0"/>
            <a:ext cx="6840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29CBA2-4546-4BA9-A9F4-674A400E8C8F}" type="slidenum">
              <a:rPr lang="zh-TW" altLang="en-US" sz="1400" smtClean="0"/>
              <a:pPr/>
              <a:t>50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0"/>
            <a:ext cx="6781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7A878D-2BCC-4C0C-8537-FABF6ECA0D13}" type="slidenum">
              <a:rPr lang="zh-TW" altLang="en-US" sz="1400" smtClean="0"/>
              <a:pPr/>
              <a:t>51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B35101-C594-4204-8462-EB5E960B2293}" type="slidenum">
              <a:rPr lang="zh-TW" altLang="en-US" sz="1400" smtClean="0"/>
              <a:pPr/>
              <a:t>52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0"/>
            <a:ext cx="6737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C64680-5FEA-4C9A-A267-74533B329C7B}" type="slidenum">
              <a:rPr lang="zh-TW" altLang="en-US" sz="1400" smtClean="0"/>
              <a:pPr/>
              <a:t>53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0"/>
            <a:ext cx="6772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66C86D-6AA7-4551-AD73-AF697D279875}" type="slidenum">
              <a:rPr lang="zh-TW" altLang="en-US" sz="1400" smtClean="0"/>
              <a:pPr/>
              <a:t>54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67897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AEE46B-44A1-4508-A642-BE15404AD1FF}" type="slidenum">
              <a:rPr lang="zh-TW" altLang="en-US" sz="1400" smtClean="0"/>
              <a:pPr/>
              <a:t>55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0"/>
            <a:ext cx="6926263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B29288-70F6-4416-ACF8-04892D1D7705}" type="slidenum">
              <a:rPr lang="zh-TW" altLang="en-US" sz="1400" smtClean="0"/>
              <a:pPr/>
              <a:t>56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0"/>
            <a:ext cx="6840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F5182A-3A79-4EF8-9614-F5D17116933B}" type="slidenum">
              <a:rPr lang="zh-TW" altLang="en-US" sz="1400" smtClean="0"/>
              <a:pPr/>
              <a:t>57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rgbClr val="FFFF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34A158-7E20-4337-89B0-5ED55E2C57D0}" type="slidenum">
              <a:rPr lang="zh-TW" altLang="en-US" sz="1400" smtClean="0"/>
              <a:pPr/>
              <a:t>6</a:t>
            </a:fld>
            <a:endParaRPr lang="en-US" altLang="zh-TW" sz="1400" smtClean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393700" y="1266825"/>
            <a:ext cx="2549525" cy="2000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14000" smtClean="0">
                <a:ea typeface="DFKai-SB" panose="03000509000000000000" pitchFamily="65" charset="-120"/>
              </a:rPr>
              <a:t>談</a:t>
            </a:r>
            <a:endParaRPr lang="zh-TW" altLang="en-US" sz="14000" smtClean="0">
              <a:solidFill>
                <a:srgbClr val="FF0000"/>
              </a:solidFill>
              <a:ea typeface="DFKai-SB" panose="03000509000000000000" pitchFamily="65" charset="-120"/>
              <a:hlinkClick r:id="rId4" action="ppaction://hlinkfile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55625" y="4138613"/>
            <a:ext cx="3365500" cy="98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6600" smtClean="0">
                <a:solidFill>
                  <a:srgbClr val="FF0000"/>
                </a:solidFill>
                <a:ea typeface="DFKai-SB" panose="03000509000000000000" pitchFamily="65" charset="-120"/>
              </a:rPr>
              <a:t>言</a:t>
            </a:r>
            <a:r>
              <a:rPr lang="zh-TW" altLang="en-US" sz="6600" smtClean="0">
                <a:ea typeface="DFKai-SB" panose="03000509000000000000" pitchFamily="65" charset="-120"/>
              </a:rPr>
              <a:t>部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40238" y="312738"/>
            <a:ext cx="5713412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7200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談天</a:t>
            </a:r>
            <a:r>
              <a:rPr lang="zh-TW" altLang="en-US" sz="7200" u="none">
                <a:solidFill>
                  <a:schemeClr val="accent2"/>
                </a:solidFill>
                <a:latin typeface="華康標楷W5注音" pitchFamily="66" charset="-120"/>
                <a:ea typeface="華康標楷W5注音" pitchFamily="66" charset="-120"/>
              </a:rPr>
              <a:t>  </a:t>
            </a:r>
            <a:r>
              <a:rPr lang="zh-CN" altLang="en-US" sz="72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谈天</a:t>
            </a:r>
            <a:endParaRPr lang="zh-TW" altLang="en-US" sz="7200" u="none">
              <a:solidFill>
                <a:srgbClr val="0070C0"/>
              </a:solidFill>
              <a:latin typeface="華康標楷W5破音一" pitchFamily="66" charset="-120"/>
              <a:ea typeface="華康標楷W5破音一" pitchFamily="66" charset="-120"/>
            </a:endParaRPr>
          </a:p>
        </p:txBody>
      </p:sp>
      <p:sp>
        <p:nvSpPr>
          <p:cNvPr id="25606" name="Rectangle 18"/>
          <p:cNvSpPr>
            <a:spLocks noChangeArrowheads="1"/>
          </p:cNvSpPr>
          <p:nvPr/>
        </p:nvSpPr>
        <p:spPr bwMode="auto">
          <a:xfrm rot="1759544">
            <a:off x="5213350" y="563563"/>
            <a:ext cx="210820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TW" sz="10000" u="none"/>
          </a:p>
        </p:txBody>
      </p:sp>
      <p:sp>
        <p:nvSpPr>
          <p:cNvPr id="25607" name="Text Box 27"/>
          <p:cNvSpPr txBox="1">
            <a:spLocks noChangeArrowheads="1"/>
          </p:cNvSpPr>
          <p:nvPr/>
        </p:nvSpPr>
        <p:spPr bwMode="auto">
          <a:xfrm>
            <a:off x="1228725" y="579438"/>
            <a:ext cx="4381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7200" u="none"/>
              <a:t> </a:t>
            </a:r>
            <a:endParaRPr lang="en-US" altLang="en-US" sz="7200" u="none"/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592138" y="127000"/>
            <a:ext cx="1363662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6600" u="none"/>
              <a:t>tán</a:t>
            </a:r>
            <a:endParaRPr lang="en-US" altLang="zh-TW" sz="6600"/>
          </a:p>
        </p:txBody>
      </p:sp>
      <p:pic>
        <p:nvPicPr>
          <p:cNvPr id="29733" name="Picture 37" descr="MCj043438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4541838"/>
            <a:ext cx="2092325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4" name="Picture 38" descr="MCj0423822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4505325"/>
            <a:ext cx="20875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6" name="Picture 40" descr="http://www.techglow.com/wp-content/uploads/2008/07/instant-messaging-tips-im-clien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814513"/>
            <a:ext cx="2390775" cy="2762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2" name="TextBox 1"/>
          <p:cNvSpPr txBox="1">
            <a:spLocks noChangeArrowheads="1"/>
          </p:cNvSpPr>
          <p:nvPr/>
        </p:nvSpPr>
        <p:spPr bwMode="auto">
          <a:xfrm>
            <a:off x="2376488" y="2225675"/>
            <a:ext cx="17240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12000" u="none">
                <a:solidFill>
                  <a:srgbClr val="0070C0"/>
                </a:solidFill>
              </a:rPr>
              <a:t>谈</a:t>
            </a:r>
            <a:endParaRPr lang="en-US" altLang="en-US" sz="12000" u="none">
              <a:solidFill>
                <a:srgbClr val="0070C0"/>
              </a:solidFill>
            </a:endParaRPr>
          </a:p>
        </p:txBody>
      </p:sp>
      <p:sp>
        <p:nvSpPr>
          <p:cNvPr id="25613" name="文本框 1"/>
          <p:cNvSpPr txBox="1">
            <a:spLocks noChangeArrowheads="1"/>
          </p:cNvSpPr>
          <p:nvPr/>
        </p:nvSpPr>
        <p:spPr bwMode="auto">
          <a:xfrm>
            <a:off x="166688" y="5576888"/>
            <a:ext cx="42719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u="none">
                <a:solidFill>
                  <a:srgbClr val="0070C0"/>
                </a:solidFill>
              </a:rPr>
              <a:t>昨天我看到你和我姐姐在公园</a:t>
            </a:r>
            <a:endParaRPr lang="en-US" altLang="zh-CN" sz="2400" u="none">
              <a:solidFill>
                <a:srgbClr val="0070C0"/>
              </a:solidFill>
            </a:endParaRPr>
          </a:p>
          <a:p>
            <a:r>
              <a:rPr lang="zh-TW" altLang="en-US" sz="2400" u="none">
                <a:solidFill>
                  <a:srgbClr val="FF0000"/>
                </a:solidFill>
                <a:latin typeface="inherit"/>
              </a:rPr>
              <a:t>昨天我看到你和</a:t>
            </a:r>
            <a:r>
              <a:rPr lang="zh-CN" altLang="en-US" sz="2400" u="none">
                <a:solidFill>
                  <a:srgbClr val="FF0000"/>
                </a:solidFill>
                <a:latin typeface="inherit"/>
              </a:rPr>
              <a:t>我</a:t>
            </a:r>
            <a:r>
              <a:rPr lang="zh-TW" altLang="en-US" sz="2400" u="none">
                <a:solidFill>
                  <a:srgbClr val="FF0000"/>
                </a:solidFill>
                <a:latin typeface="inherit"/>
              </a:rPr>
              <a:t>姐姐在公園</a:t>
            </a:r>
            <a:r>
              <a:rPr lang="zh-TW" altLang="en-US" sz="800" u="none">
                <a:solidFill>
                  <a:srgbClr val="FF0000"/>
                </a:solidFill>
              </a:rPr>
              <a:t> </a:t>
            </a:r>
            <a:endParaRPr lang="zh-TW" altLang="en-US" sz="2400" u="none">
              <a:solidFill>
                <a:srgbClr val="FF0000"/>
              </a:solidFill>
            </a:endParaRPr>
          </a:p>
          <a:p>
            <a:endParaRPr lang="en-US" altLang="zh-CN" sz="2400" u="none"/>
          </a:p>
          <a:p>
            <a:endParaRPr lang="en-US" altLang="en-US"/>
          </a:p>
        </p:txBody>
      </p:sp>
      <p:sp>
        <p:nvSpPr>
          <p:cNvPr id="25614" name="Rectangle 13"/>
          <p:cNvSpPr>
            <a:spLocks noChangeArrowheads="1"/>
          </p:cNvSpPr>
          <p:nvPr/>
        </p:nvSpPr>
        <p:spPr bwMode="auto">
          <a:xfrm>
            <a:off x="0" y="103188"/>
            <a:ext cx="0" cy="2508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pic>
        <p:nvPicPr>
          <p:cNvPr id="4" name="5-2-1談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698" grpId="0" build="p" autoUpdateAnimBg="0" advAuto="0"/>
      <p:bldP spid="29699" grpId="0" build="p" autoUpdateAnimBg="0"/>
      <p:bldP spid="29700" grpId="0" autoUpdateAnimBg="0"/>
      <p:bldP spid="2972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FFCC00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173038" y="287338"/>
            <a:ext cx="5284787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談話</a:t>
            </a:r>
            <a:r>
              <a:rPr lang="zh-TW" altLang="en-US" sz="8800" u="none">
                <a:solidFill>
                  <a:schemeClr val="accent2"/>
                </a:solidFill>
                <a:latin typeface="華康標楷W5注音" pitchFamily="66" charset="-120"/>
                <a:ea typeface="華康標楷W5注音" pitchFamily="66" charset="-120"/>
              </a:rPr>
              <a:t>  </a:t>
            </a:r>
            <a:r>
              <a:rPr lang="zh-CN" altLang="en-US" sz="8800" u="none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谈话</a:t>
            </a:r>
            <a:endParaRPr lang="en-US" altLang="zh-TW" sz="8800" u="none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212995" name="Picture 3" descr="MCj043393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654425"/>
            <a:ext cx="32035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7E5741-5E9D-4024-95ED-43082D240E2F}" type="slidenum">
              <a:rPr lang="zh-TW" altLang="en-US" sz="1400" smtClean="0"/>
              <a:pPr/>
              <a:t>7</a:t>
            </a:fld>
            <a:endParaRPr lang="en-US" altLang="zh-TW" sz="1400" smtClean="0"/>
          </a:p>
        </p:txBody>
      </p:sp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30313"/>
            <a:ext cx="3352800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93900"/>
            <a:ext cx="3387725" cy="221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4591050"/>
            <a:ext cx="29527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2AD80-2EEB-4F9F-BEB3-63026B4BB39E}" type="slidenum">
              <a:rPr lang="zh-TW" altLang="en-US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 flipH="1">
            <a:off x="1055688" y="887413"/>
            <a:ext cx="2601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言谈</a:t>
            </a:r>
            <a:r>
              <a:rPr lang="zh-CN" altLang="en-US" sz="3600" u="none"/>
              <a:t>  </a:t>
            </a:r>
            <a:r>
              <a:rPr lang="zh-CN" altLang="en-US" sz="3600" u="none">
                <a:solidFill>
                  <a:srgbClr val="C00000"/>
                </a:solidFill>
              </a:rPr>
              <a:t>言談</a:t>
            </a:r>
            <a:endParaRPr lang="en-US" altLang="en-US" sz="3600" u="none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733675" y="2700338"/>
            <a:ext cx="25447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谈心</a:t>
            </a:r>
            <a:r>
              <a:rPr lang="zh-CN" altLang="en-US" sz="3600" u="none"/>
              <a:t>    </a:t>
            </a:r>
            <a:r>
              <a:rPr lang="zh-CN" altLang="en-US" sz="3600" u="none">
                <a:solidFill>
                  <a:srgbClr val="C00000"/>
                </a:solidFill>
              </a:rPr>
              <a:t>談心</a:t>
            </a:r>
            <a:endParaRPr lang="en-US" altLang="en-US" sz="3600" u="none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738813" y="1116013"/>
            <a:ext cx="27606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谈笑风声   </a:t>
            </a:r>
            <a:endParaRPr lang="en-US" altLang="zh-CN" sz="3200" u="none">
              <a:solidFill>
                <a:srgbClr val="0070C0"/>
              </a:solidFill>
            </a:endParaRPr>
          </a:p>
          <a:p>
            <a:r>
              <a:rPr lang="zh-CN" altLang="en-US" sz="3200" u="none">
                <a:solidFill>
                  <a:srgbClr val="C00000"/>
                </a:solidFill>
              </a:rPr>
              <a:t>談笑</a:t>
            </a:r>
            <a:r>
              <a:rPr lang="zh-TW" altLang="en-US" sz="3200" u="none">
                <a:solidFill>
                  <a:srgbClr val="C00000"/>
                </a:solidFill>
                <a:latin typeface="inherit"/>
              </a:rPr>
              <a:t>風</a:t>
            </a:r>
            <a:r>
              <a:rPr lang="zh-CN" altLang="en-US" sz="3200" u="none">
                <a:solidFill>
                  <a:srgbClr val="C00000"/>
                </a:solidFill>
              </a:rPr>
              <a:t>声</a:t>
            </a:r>
            <a:endParaRPr lang="en-US" altLang="en-US" sz="3200" u="none">
              <a:solidFill>
                <a:srgbClr val="C00000"/>
              </a:solidFill>
            </a:endParaRPr>
          </a:p>
        </p:txBody>
      </p:sp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0" y="195263"/>
            <a:ext cx="20638" cy="6667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2696" rIns="0" bIns="-12696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TW" altLang="en-US" sz="600"/>
              <a:t> </a:t>
            </a:r>
            <a:endParaRPr lang="zh-TW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892175" y="3997325"/>
            <a:ext cx="2166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u="none">
                <a:solidFill>
                  <a:srgbClr val="0070C0"/>
                </a:solidFill>
              </a:rPr>
              <a:t>笑谈   </a:t>
            </a:r>
            <a:r>
              <a:rPr lang="zh-CN" altLang="en-US" sz="3200" u="none">
                <a:solidFill>
                  <a:srgbClr val="C00000"/>
                </a:solidFill>
              </a:rPr>
              <a:t>笑談</a:t>
            </a:r>
            <a:endParaRPr lang="en-US" altLang="en-US" sz="3200" u="none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754688" y="3600450"/>
            <a:ext cx="2671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谈吐</a:t>
            </a:r>
            <a:r>
              <a:rPr lang="zh-CN" altLang="en-US" sz="3600" u="none"/>
              <a:t>     </a:t>
            </a:r>
            <a:r>
              <a:rPr lang="zh-CN" altLang="en-US" sz="3600" u="none">
                <a:solidFill>
                  <a:srgbClr val="C00000"/>
                </a:solidFill>
              </a:rPr>
              <a:t>談吐</a:t>
            </a:r>
            <a:endParaRPr lang="en-US" altLang="en-US" sz="3600" u="none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840163" y="5329238"/>
            <a:ext cx="267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u="none">
                <a:solidFill>
                  <a:srgbClr val="0070C0"/>
                </a:solidFill>
              </a:rPr>
              <a:t>谈论</a:t>
            </a:r>
            <a:r>
              <a:rPr lang="zh-CN" altLang="en-US" sz="3600" u="none"/>
              <a:t>     </a:t>
            </a:r>
            <a:r>
              <a:rPr lang="zh-CN" altLang="en-US" sz="3600" u="none">
                <a:solidFill>
                  <a:srgbClr val="C00000"/>
                </a:solidFill>
              </a:rPr>
              <a:t>談論</a:t>
            </a:r>
            <a:endParaRPr lang="en-US" altLang="en-US" sz="3600" u="none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FEEFF-6384-402B-AE57-F9E2933F01C3}" type="slidenum">
              <a:rPr lang="zh-TW" altLang="en-US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30723" name="Picture 2" descr="谈》字的笔顺（笔画顺序）动画汉字谈怎么写，谈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60363"/>
            <a:ext cx="3863975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4" descr="談》字的笔顺（笔画顺序）动画汉字談怎么写，談的规范写法是什么？ - 汉字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0725" name="Picture 6" descr="談》字的笔顺（笔画顺序）动画汉字談怎么写，談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2632075"/>
            <a:ext cx="36417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4187</TotalTime>
  <Words>750</Words>
  <Application>Microsoft Office PowerPoint</Application>
  <PresentationFormat>全屏显示(4:3)</PresentationFormat>
  <Paragraphs>240</Paragraphs>
  <Slides>57</Slides>
  <Notes>39</Notes>
  <HiddenSlides>0</HiddenSlides>
  <MMClips>6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4" baseType="lpstr">
      <vt:lpstr>DFKai-SB</vt:lpstr>
      <vt:lpstr>ＭＳ Ｐゴシック</vt:lpstr>
      <vt:lpstr>新細明體</vt:lpstr>
      <vt:lpstr>仿宋</vt:lpstr>
      <vt:lpstr>华文宋体</vt:lpstr>
      <vt:lpstr>宋体</vt:lpstr>
      <vt:lpstr>Arial</vt:lpstr>
      <vt:lpstr>Calibri</vt:lpstr>
      <vt:lpstr>Calibri Light</vt:lpstr>
      <vt:lpstr>Comic Sans MS</vt:lpstr>
      <vt:lpstr>inherit</vt:lpstr>
      <vt:lpstr>華康寬注音(標楷W5)</vt:lpstr>
      <vt:lpstr>華康楷書體W5</vt:lpstr>
      <vt:lpstr>華康標楷W5注音</vt:lpstr>
      <vt:lpstr>華康標楷W5破音一</vt:lpstr>
      <vt:lpstr>華康標楷體</vt:lpstr>
      <vt:lpstr>回顾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Yali</dc:creator>
  <cp:lastModifiedBy>ZHX</cp:lastModifiedBy>
  <cp:revision>317</cp:revision>
  <dcterms:created xsi:type="dcterms:W3CDTF">2005-03-08T17:01:08Z</dcterms:created>
  <dcterms:modified xsi:type="dcterms:W3CDTF">2022-05-19T18:15:55Z</dcterms:modified>
</cp:coreProperties>
</file>